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70" r:id="rId4"/>
    <p:sldId id="259" r:id="rId5"/>
    <p:sldId id="271" r:id="rId6"/>
    <p:sldId id="279" r:id="rId7"/>
    <p:sldId id="260" r:id="rId8"/>
    <p:sldId id="261" r:id="rId9"/>
    <p:sldId id="262" r:id="rId10"/>
    <p:sldId id="272" r:id="rId11"/>
    <p:sldId id="289" r:id="rId12"/>
    <p:sldId id="282" r:id="rId13"/>
    <p:sldId id="283" r:id="rId14"/>
    <p:sldId id="284" r:id="rId15"/>
    <p:sldId id="285" r:id="rId16"/>
    <p:sldId id="286" r:id="rId17"/>
    <p:sldId id="287" r:id="rId18"/>
    <p:sldId id="290" r:id="rId19"/>
    <p:sldId id="291" r:id="rId20"/>
    <p:sldId id="292" r:id="rId21"/>
    <p:sldId id="293" r:id="rId22"/>
    <p:sldId id="294" r:id="rId23"/>
    <p:sldId id="263"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p:scale>
          <a:sx n="100" d="100"/>
          <a:sy n="10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BEDA3E37-F86D-446C-8459-A617AE17FB78}" type="datetimeFigureOut">
              <a:rPr lang="en-US"/>
              <a:pPr>
                <a:defRPr/>
              </a:pPr>
              <a:t>10/19/2009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81969FB-91EF-499C-9B67-6753C508419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sq-A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3AED3768-F5DD-4934-AD8B-4F1850FD030B}" type="datetimeFigureOut">
              <a:rPr lang="sq-AL"/>
              <a:pPr>
                <a:defRPr/>
              </a:pPr>
              <a:t>2009-10-19</a:t>
            </a:fld>
            <a:endParaRPr lang="sq-A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q-AL"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sq-AL"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sq-A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94C68DB-AD42-452B-9667-3EBC1487D983}" type="slidenum">
              <a:rPr lang="sq-AL"/>
              <a:pPr>
                <a:defRPr/>
              </a:pPr>
              <a:t>‹#›</a:t>
            </a:fld>
            <a:endParaRPr lang="sq-A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q-AL"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endParaRPr lang="sq-A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q-AL"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endParaRPr lang="sq-AL"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q-AL"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endParaRPr lang="sq-A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q-AL"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endParaRPr lang="sq-A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endParaRPr lang="sq-A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q-AL"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endParaRPr lang="sq-A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q-AL"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endParaRPr lang="sq-A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q-AL"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endParaRPr lang="sq-A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C85DD50D-6CA7-4B99-A420-D0B9BF7E955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A7F419B-1DE9-4FD3-8DE8-83EDC5688A5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8C45C212-9F09-44C0-B94C-E900E03632B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D477C13-F7D9-4E36-B434-4703DB07C67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5C2672B0-215B-43BE-A5D5-7569FB9AD03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1FAEFFFD-D0AD-4D0C-AF8C-547DF18E4F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CEB0BCB4-A1F1-45A2-97ED-33547A11FB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C58FA25-0B8D-46B5-BBC6-80D3671427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D0C45118-7B77-4D3B-921A-F4458E7064C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B17723C1-0464-4FD2-8963-50AC680B0E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6A009308-BB94-4EBA-BD7C-ABA3DE488B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cs typeface="+mn-cs"/>
              </a:defRPr>
            </a:lvl1pPr>
            <a:extLst/>
          </a:lstStyle>
          <a:p>
            <a:pPr>
              <a:defRPr/>
            </a:pPr>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cs typeface="+mn-cs"/>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cs typeface="+mn-cs"/>
              </a:defRPr>
            </a:lvl1pPr>
            <a:extLst/>
          </a:lstStyle>
          <a:p>
            <a:pPr>
              <a:defRPr/>
            </a:pPr>
            <a:fld id="{B796C6FC-FA41-4A09-98C6-D6EE68DFBF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6" r:id="rId2"/>
    <p:sldLayoutId id="2147483774" r:id="rId3"/>
    <p:sldLayoutId id="2147483767" r:id="rId4"/>
    <p:sldLayoutId id="2147483768" r:id="rId5"/>
    <p:sldLayoutId id="2147483769" r:id="rId6"/>
    <p:sldLayoutId id="2147483775" r:id="rId7"/>
    <p:sldLayoutId id="2147483770" r:id="rId8"/>
    <p:sldLayoutId id="2147483776" r:id="rId9"/>
    <p:sldLayoutId id="2147483771" r:id="rId10"/>
    <p:sldLayoutId id="2147483772"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mailto:Brikenakasmi@yahoo.com"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hyperlink" Target="mailto:brikenakasmi@yahoo.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295400"/>
            <a:ext cx="7772400" cy="1828800"/>
          </a:xfrm>
        </p:spPr>
        <p:txBody>
          <a:bodyPr wrap="square" tIns="45720" numCol="1" anchorCtr="0" compatLnSpc="1">
            <a:prstTxWarp prst="textNoShape">
              <a:avLst/>
            </a:prstTxWarp>
          </a:bodyPr>
          <a:lstStyle/>
          <a:p>
            <a:pPr eaLnBrk="1" hangingPunct="1">
              <a:defRPr/>
            </a:pPr>
            <a:r>
              <a:rPr lang="en-US" sz="3600" smtClean="0">
                <a:solidFill>
                  <a:srgbClr val="FF8D3E"/>
                </a:solidFill>
                <a:effectLst>
                  <a:outerShdw blurRad="38100" dist="38100" dir="2700000" algn="tl">
                    <a:srgbClr val="000000"/>
                  </a:outerShdw>
                </a:effectLst>
              </a:rPr>
              <a:t>International Law &amp; Religion 16</a:t>
            </a:r>
            <a:r>
              <a:rPr lang="en-US" sz="3600" baseline="30000" smtClean="0">
                <a:solidFill>
                  <a:srgbClr val="FF8D3E"/>
                </a:solidFill>
                <a:effectLst>
                  <a:outerShdw blurRad="38100" dist="38100" dir="2700000" algn="tl">
                    <a:srgbClr val="000000"/>
                  </a:outerShdw>
                </a:effectLst>
              </a:rPr>
              <a:t>th</a:t>
            </a:r>
            <a:r>
              <a:rPr lang="en-US" sz="3600" smtClean="0">
                <a:solidFill>
                  <a:srgbClr val="FF8D3E"/>
                </a:solidFill>
                <a:effectLst>
                  <a:outerShdw blurRad="38100" dist="38100" dir="2700000" algn="tl">
                    <a:srgbClr val="000000"/>
                  </a:outerShdw>
                </a:effectLst>
              </a:rPr>
              <a:t> Annual Symposium</a:t>
            </a:r>
          </a:p>
        </p:txBody>
      </p:sp>
      <p:sp>
        <p:nvSpPr>
          <p:cNvPr id="6147" name="Rectangle 3"/>
          <p:cNvSpPr>
            <a:spLocks noGrp="1" noChangeArrowheads="1"/>
          </p:cNvSpPr>
          <p:nvPr>
            <p:ph type="subTitle" idx="1"/>
          </p:nvPr>
        </p:nvSpPr>
        <p:spPr>
          <a:xfrm>
            <a:off x="722313" y="3684588"/>
            <a:ext cx="7772400" cy="914400"/>
          </a:xfrm>
        </p:spPr>
        <p:txBody>
          <a:bodyPr/>
          <a:lstStyle/>
          <a:p>
            <a:pPr marL="36513" eaLnBrk="1" hangingPunct="1">
              <a:spcBef>
                <a:spcPct val="0"/>
              </a:spcBef>
            </a:pPr>
            <a:endParaRPr lang="en-US" smtClean="0">
              <a:solidFill>
                <a:schemeClr val="tx1"/>
              </a:solidFill>
            </a:endParaRPr>
          </a:p>
          <a:p>
            <a:pPr marL="36513" eaLnBrk="1" hangingPunct="1">
              <a:spcBef>
                <a:spcPct val="0"/>
              </a:spcBef>
            </a:pPr>
            <a:r>
              <a:rPr lang="en-US" smtClean="0">
                <a:solidFill>
                  <a:schemeClr val="tx1"/>
                </a:solidFill>
              </a:rPr>
              <a:t>Brikena KASMI</a:t>
            </a:r>
          </a:p>
          <a:p>
            <a:pPr marL="36513" eaLnBrk="1" hangingPunct="1">
              <a:spcBef>
                <a:spcPct val="0"/>
              </a:spcBef>
            </a:pPr>
            <a:endParaRPr lang="en-US" smtClean="0">
              <a:solidFill>
                <a:srgbClr val="79766F"/>
              </a:solidFill>
            </a:endParaRPr>
          </a:p>
          <a:p>
            <a:pPr marL="36513" eaLnBrk="1" hangingPunct="1">
              <a:spcBef>
                <a:spcPct val="0"/>
              </a:spcBef>
            </a:pPr>
            <a:r>
              <a:rPr lang="en-US" smtClean="0">
                <a:solidFill>
                  <a:srgbClr val="79766F"/>
                </a:solidFill>
              </a:rPr>
              <a:t>“Connecting Communities of Discourse: How the Judiciary, Academia, Government and International Institutions Further the Work of Religious Freedom”</a:t>
            </a:r>
          </a:p>
          <a:p>
            <a:pPr marL="36513" eaLnBrk="1" hangingPunct="1">
              <a:spcBef>
                <a:spcPct val="0"/>
              </a:spcBef>
            </a:pPr>
            <a:endParaRPr lang="en-US" sz="1400" smtClean="0">
              <a:solidFill>
                <a:srgbClr val="79766F"/>
              </a:solidFill>
            </a:endParaRPr>
          </a:p>
          <a:p>
            <a:pPr marL="36513" eaLnBrk="1" hangingPunct="1">
              <a:spcBef>
                <a:spcPct val="0"/>
              </a:spcBef>
            </a:pPr>
            <a:r>
              <a:rPr lang="en-US" sz="2800" smtClean="0">
                <a:solidFill>
                  <a:schemeClr val="accent1"/>
                </a:solidFill>
              </a:rPr>
              <a:t>ALBANIA</a:t>
            </a:r>
          </a:p>
          <a:p>
            <a:pPr marL="36513" eaLnBrk="1" hangingPunct="1">
              <a:spcBef>
                <a:spcPct val="0"/>
              </a:spcBef>
            </a:pPr>
            <a:endParaRPr lang="en-US" smtClean="0">
              <a:solidFill>
                <a:schemeClr val="tx1"/>
              </a:solidFill>
            </a:endParaRPr>
          </a:p>
          <a:p>
            <a:pPr marL="36513" eaLnBrk="1" hangingPunct="1">
              <a:spcBef>
                <a:spcPct val="0"/>
              </a:spcBef>
            </a:pPr>
            <a:endParaRPr lang="en-US"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381000"/>
          </a:xfrm>
        </p:spPr>
        <p:txBody>
          <a:bodyPr>
            <a:normAutofit fontScale="90000"/>
          </a:bodyPr>
          <a:lstStyle/>
          <a:p>
            <a:pPr algn="ctr" eaLnBrk="1" fontAlgn="auto" hangingPunct="1">
              <a:spcAft>
                <a:spcPts val="0"/>
              </a:spcAft>
              <a:defRPr/>
            </a:pPr>
            <a:endParaRPr lang="en-US" dirty="0">
              <a:solidFill>
                <a:schemeClr val="accent1">
                  <a:tint val="88000"/>
                  <a:satMod val="150000"/>
                </a:schemeClr>
              </a:solidFill>
            </a:endParaRPr>
          </a:p>
        </p:txBody>
      </p:sp>
      <p:sp>
        <p:nvSpPr>
          <p:cNvPr id="15363" name="Rectangle 2"/>
          <p:cNvSpPr>
            <a:spLocks noChangeArrowheads="1"/>
          </p:cNvSpPr>
          <p:nvPr/>
        </p:nvSpPr>
        <p:spPr bwMode="auto">
          <a:xfrm>
            <a:off x="838200" y="2133600"/>
            <a:ext cx="7315200" cy="3270250"/>
          </a:xfrm>
          <a:prstGeom prst="rect">
            <a:avLst/>
          </a:prstGeom>
          <a:noFill/>
          <a:ln w="9525">
            <a:noFill/>
            <a:miter lim="800000"/>
            <a:headEnd/>
            <a:tailEnd/>
          </a:ln>
        </p:spPr>
        <p:txBody>
          <a:bodyPr>
            <a:spAutoFit/>
          </a:bodyPr>
          <a:lstStyle/>
          <a:p>
            <a:pPr algn="just">
              <a:buFont typeface="Arial" charset="0"/>
              <a:buChar char="•"/>
            </a:pPr>
            <a:r>
              <a:rPr lang="en-US" sz="1600"/>
              <a:t>Form the basis for religious coexistence (3);</a:t>
            </a:r>
          </a:p>
          <a:p>
            <a:pPr algn="just">
              <a:buFont typeface="Arial" charset="0"/>
              <a:buChar char="•"/>
            </a:pPr>
            <a:endParaRPr lang="en-US" sz="1600"/>
          </a:p>
          <a:p>
            <a:pPr algn="just">
              <a:buFont typeface="Arial" charset="0"/>
              <a:buChar char="•"/>
            </a:pPr>
            <a:r>
              <a:rPr lang="en-US" sz="1600"/>
              <a:t>Prohibit religious hatred (9); </a:t>
            </a:r>
          </a:p>
          <a:p>
            <a:pPr algn="just">
              <a:buFont typeface="Arial" charset="0"/>
              <a:buChar char="•"/>
            </a:pPr>
            <a:endParaRPr lang="en-US" sz="1600"/>
          </a:p>
          <a:p>
            <a:pPr algn="just">
              <a:buFont typeface="Arial" charset="0"/>
              <a:buChar char="•"/>
            </a:pPr>
            <a:r>
              <a:rPr lang="en-US" sz="1600"/>
              <a:t>Provide for non-discrimination on the basis of religious or philosophical beliefs (18); </a:t>
            </a:r>
          </a:p>
          <a:p>
            <a:pPr algn="just">
              <a:buFont typeface="Arial" charset="0"/>
              <a:buChar char="•"/>
            </a:pPr>
            <a:endParaRPr lang="en-US" sz="1600"/>
          </a:p>
          <a:p>
            <a:pPr algn="just">
              <a:buFont typeface="Arial" charset="0"/>
              <a:buChar char="•"/>
            </a:pPr>
            <a:r>
              <a:rPr lang="en-US" sz="1600"/>
              <a:t>Establish freedom to choose or to change ones’ religion or beliefs, as well as to express them individually or collectively, in public or private life, through cult, education, practices or the performance of rituals (24).  </a:t>
            </a:r>
          </a:p>
          <a:p>
            <a:pPr algn="just">
              <a:buFont typeface="Arial" charset="0"/>
              <a:buChar char="•"/>
            </a:pPr>
            <a:endParaRPr lang="en-US" sz="1600"/>
          </a:p>
          <a:p>
            <a:pPr algn="just">
              <a:buFont typeface="Arial" charset="0"/>
              <a:buChar char="•"/>
            </a:pPr>
            <a:r>
              <a:rPr lang="en-US" sz="1600"/>
              <a:t>Affirm the right of everybody to take part or not in a religious community or in religious practices or to make his beliefs or faith public.</a:t>
            </a:r>
            <a:endParaRPr lang="en-US" sz="1600" i="1"/>
          </a:p>
        </p:txBody>
      </p:sp>
      <p:sp>
        <p:nvSpPr>
          <p:cNvPr id="6" name="Down Arrow 3"/>
          <p:cNvSpPr/>
          <p:nvPr/>
        </p:nvSpPr>
        <p:spPr>
          <a:xfrm>
            <a:off x="3505200" y="1143000"/>
            <a:ext cx="331788"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609600"/>
          </a:xfrm>
        </p:spPr>
        <p:txBody>
          <a:bodyPr>
            <a:normAutofit fontScale="90000"/>
          </a:bodyPr>
          <a:lstStyle/>
          <a:p>
            <a:pPr algn="ctr" eaLnBrk="1" fontAlgn="auto" hangingPunct="1">
              <a:spcAft>
                <a:spcPts val="0"/>
              </a:spcAft>
              <a:defRPr/>
            </a:pPr>
            <a:r>
              <a:rPr lang="en-US" dirty="0" smtClean="0">
                <a:solidFill>
                  <a:schemeClr val="accent1">
                    <a:tint val="88000"/>
                    <a:satMod val="150000"/>
                  </a:schemeClr>
                </a:solidFill>
              </a:rPr>
              <a:t>Article 10</a:t>
            </a:r>
            <a:endParaRPr lang="en-US" dirty="0">
              <a:solidFill>
                <a:schemeClr val="accent1">
                  <a:tint val="88000"/>
                  <a:satMod val="150000"/>
                </a:schemeClr>
              </a:solidFill>
            </a:endParaRPr>
          </a:p>
        </p:txBody>
      </p:sp>
      <p:sp>
        <p:nvSpPr>
          <p:cNvPr id="16387" name="Rectangle 2"/>
          <p:cNvSpPr>
            <a:spLocks noChangeArrowheads="1"/>
          </p:cNvSpPr>
          <p:nvPr/>
        </p:nvSpPr>
        <p:spPr bwMode="auto">
          <a:xfrm>
            <a:off x="838200" y="1600200"/>
            <a:ext cx="7315200" cy="4032250"/>
          </a:xfrm>
          <a:prstGeom prst="rect">
            <a:avLst/>
          </a:prstGeom>
          <a:noFill/>
          <a:ln w="9525">
            <a:noFill/>
            <a:miter lim="800000"/>
            <a:headEnd/>
            <a:tailEnd/>
          </a:ln>
        </p:spPr>
        <p:txBody>
          <a:bodyPr>
            <a:spAutoFit/>
          </a:bodyPr>
          <a:lstStyle/>
          <a:p>
            <a:endParaRPr lang="en-US" sz="1600"/>
          </a:p>
          <a:p>
            <a:r>
              <a:rPr lang="en-US" sz="1600"/>
              <a:t>Article 10, of the Albanian Constitution (1998) provides that:</a:t>
            </a:r>
            <a:endParaRPr lang="pt-BR" sz="1600" b="1"/>
          </a:p>
          <a:p>
            <a:pPr lvl="1"/>
            <a:endParaRPr lang="en-US" sz="1600"/>
          </a:p>
          <a:p>
            <a:pPr lvl="1"/>
            <a:r>
              <a:rPr lang="en-US" sz="1600"/>
              <a:t>“</a:t>
            </a:r>
            <a:r>
              <a:rPr lang="en-US" sz="1600" i="1"/>
              <a:t>In the Republic of Albania there is no official religion. </a:t>
            </a:r>
          </a:p>
          <a:p>
            <a:pPr lvl="1"/>
            <a:endParaRPr lang="en-US" sz="1600" i="1"/>
          </a:p>
          <a:p>
            <a:pPr lvl="1"/>
            <a:r>
              <a:rPr lang="en-US" sz="1600" i="1"/>
              <a:t>The state is neutral in questions of belief and conscience, and also, it guarantees the freedom of their expression in public life. </a:t>
            </a:r>
          </a:p>
          <a:p>
            <a:pPr lvl="1"/>
            <a:endParaRPr lang="en-US" sz="1600" i="1"/>
          </a:p>
          <a:p>
            <a:pPr lvl="1"/>
            <a:r>
              <a:rPr lang="en-US" sz="1600" i="1"/>
              <a:t>The state recognizes the equality of religious communities. </a:t>
            </a:r>
          </a:p>
          <a:p>
            <a:pPr lvl="1"/>
            <a:endParaRPr lang="en-US" sz="1600" i="1"/>
          </a:p>
          <a:p>
            <a:pPr lvl="1"/>
            <a:r>
              <a:rPr lang="en-US" sz="1600" i="1"/>
              <a:t>The state and the religious communities mutually respect the independence of one another and work together for the good of each of them and for all.”</a:t>
            </a:r>
            <a:endParaRPr lang="pt-BR" sz="1600" b="1"/>
          </a:p>
          <a:p>
            <a:endParaRPr lang="en-US" sz="1600"/>
          </a:p>
          <a:p>
            <a:endParaRPr lang="pt-BR" sz="1600" b="1"/>
          </a:p>
          <a:p>
            <a:pPr algn="just">
              <a:buFont typeface="Arial" charset="0"/>
              <a:buChar char="•"/>
            </a:pPr>
            <a:endParaRPr lang="en-US" sz="1600" i="1"/>
          </a:p>
        </p:txBody>
      </p:sp>
      <p:sp>
        <p:nvSpPr>
          <p:cNvPr id="5" name="Right Arrow 7"/>
          <p:cNvSpPr/>
          <p:nvPr/>
        </p:nvSpPr>
        <p:spPr>
          <a:xfrm>
            <a:off x="7162800" y="5334000"/>
            <a:ext cx="1219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381000"/>
          </a:xfrm>
        </p:spPr>
        <p:txBody>
          <a:bodyPr>
            <a:normAutofit fontScale="90000"/>
          </a:bodyPr>
          <a:lstStyle/>
          <a:p>
            <a:pPr algn="ctr" eaLnBrk="1" fontAlgn="auto" hangingPunct="1">
              <a:spcAft>
                <a:spcPts val="0"/>
              </a:spcAft>
              <a:defRPr/>
            </a:pPr>
            <a:endParaRPr lang="en-US" dirty="0">
              <a:solidFill>
                <a:schemeClr val="accent1">
                  <a:tint val="88000"/>
                  <a:satMod val="150000"/>
                </a:schemeClr>
              </a:solidFill>
            </a:endParaRPr>
          </a:p>
        </p:txBody>
      </p:sp>
      <p:sp>
        <p:nvSpPr>
          <p:cNvPr id="17411" name="Rectangle 2"/>
          <p:cNvSpPr>
            <a:spLocks noChangeArrowheads="1"/>
          </p:cNvSpPr>
          <p:nvPr/>
        </p:nvSpPr>
        <p:spPr bwMode="auto">
          <a:xfrm>
            <a:off x="838200" y="2133600"/>
            <a:ext cx="7315200" cy="2554288"/>
          </a:xfrm>
          <a:prstGeom prst="rect">
            <a:avLst/>
          </a:prstGeom>
          <a:noFill/>
          <a:ln w="9525">
            <a:noFill/>
            <a:miter lim="800000"/>
            <a:headEnd/>
            <a:tailEnd/>
          </a:ln>
        </p:spPr>
        <p:txBody>
          <a:bodyPr>
            <a:spAutoFit/>
          </a:bodyPr>
          <a:lstStyle/>
          <a:p>
            <a:r>
              <a:rPr lang="en-US" sz="1600"/>
              <a:t>Thereto, it provides that: </a:t>
            </a:r>
          </a:p>
          <a:p>
            <a:endParaRPr lang="en-US" sz="1600"/>
          </a:p>
          <a:p>
            <a:r>
              <a:rPr lang="en-US" sz="1600"/>
              <a:t>“(5) </a:t>
            </a:r>
            <a:r>
              <a:rPr lang="en-US" sz="1600" i="1"/>
              <a:t>Relations between the state and religious communities are regulated on the basis of agreements entered into between their representatives and the Council of Ministers. These agreements are ratified by the Assembly.</a:t>
            </a:r>
            <a:endParaRPr lang="pt-BR" sz="1600" b="1"/>
          </a:p>
          <a:p>
            <a:r>
              <a:rPr lang="en-US" sz="1600" i="1"/>
              <a:t>Religious communities are juridical persons. </a:t>
            </a:r>
          </a:p>
          <a:p>
            <a:endParaRPr lang="en-US" sz="1600" i="1"/>
          </a:p>
          <a:p>
            <a:r>
              <a:rPr lang="en-US" sz="1600" i="1"/>
              <a:t>They have independence in the administration of their properties according to their principles, rules and canons, to the extent that interests of third parties are not infringed</a:t>
            </a:r>
            <a:r>
              <a:rPr lang="en-US" sz="1600"/>
              <a:t>.”</a:t>
            </a:r>
            <a:endParaRPr lang="en-US" sz="1600" i="1"/>
          </a:p>
        </p:txBody>
      </p:sp>
      <p:sp>
        <p:nvSpPr>
          <p:cNvPr id="6" name="Down Arrow 3"/>
          <p:cNvSpPr/>
          <p:nvPr/>
        </p:nvSpPr>
        <p:spPr>
          <a:xfrm>
            <a:off x="3505200" y="1143000"/>
            <a:ext cx="331788"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381000"/>
          </a:xfrm>
        </p:spPr>
        <p:txBody>
          <a:bodyPr>
            <a:normAutofit fontScale="90000"/>
          </a:bodyPr>
          <a:lstStyle/>
          <a:p>
            <a:pPr algn="ctr" eaLnBrk="1" fontAlgn="auto" hangingPunct="1">
              <a:spcAft>
                <a:spcPts val="0"/>
              </a:spcAft>
              <a:defRPr/>
            </a:pPr>
            <a:r>
              <a:rPr lang="en-US" dirty="0" smtClean="0">
                <a:solidFill>
                  <a:schemeClr val="accent1">
                    <a:tint val="88000"/>
                    <a:satMod val="150000"/>
                  </a:schemeClr>
                </a:solidFill>
              </a:rPr>
              <a:t>Issues</a:t>
            </a:r>
            <a:endParaRPr lang="en-US" dirty="0">
              <a:solidFill>
                <a:schemeClr val="accent1">
                  <a:tint val="88000"/>
                  <a:satMod val="150000"/>
                </a:schemeClr>
              </a:solidFill>
            </a:endParaRPr>
          </a:p>
        </p:txBody>
      </p:sp>
      <p:sp>
        <p:nvSpPr>
          <p:cNvPr id="18435" name="Rectangle 2"/>
          <p:cNvSpPr>
            <a:spLocks noChangeArrowheads="1"/>
          </p:cNvSpPr>
          <p:nvPr/>
        </p:nvSpPr>
        <p:spPr bwMode="auto">
          <a:xfrm>
            <a:off x="838200" y="2133600"/>
            <a:ext cx="7315200" cy="1016000"/>
          </a:xfrm>
          <a:prstGeom prst="rect">
            <a:avLst/>
          </a:prstGeom>
          <a:noFill/>
          <a:ln w="9525">
            <a:noFill/>
            <a:miter lim="800000"/>
            <a:headEnd/>
            <a:tailEnd/>
          </a:ln>
        </p:spPr>
        <p:txBody>
          <a:bodyPr>
            <a:spAutoFit/>
          </a:bodyPr>
          <a:lstStyle/>
          <a:p>
            <a:pPr>
              <a:buFont typeface="Wingdings" pitchFamily="2" charset="2"/>
              <a:buChar char="§"/>
            </a:pPr>
            <a:r>
              <a:rPr lang="en-US" sz="2000"/>
              <a:t>the legal establishment of religious communities; </a:t>
            </a:r>
          </a:p>
          <a:p>
            <a:pPr>
              <a:buFont typeface="Wingdings" pitchFamily="2" charset="2"/>
              <a:buChar char="§"/>
            </a:pPr>
            <a:endParaRPr lang="en-US" sz="2000"/>
          </a:p>
          <a:p>
            <a:pPr>
              <a:buFont typeface="Wingdings" pitchFamily="2" charset="2"/>
              <a:buChar char="§"/>
            </a:pPr>
            <a:r>
              <a:rPr lang="en-US" sz="2000"/>
              <a:t>relations between the State and religious communities</a:t>
            </a:r>
            <a:endParaRPr lang="pt-BR" sz="20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848600" cy="914400"/>
          </a:xfrm>
        </p:spPr>
        <p:txBody>
          <a:bodyPr wrap="square" lIns="91440" tIns="45720" rIns="91440" bIns="45720" numCol="1" anchorCtr="0" compatLnSpc="1">
            <a:prstTxWarp prst="textNoShape">
              <a:avLst/>
            </a:prstTxWarp>
            <a:normAutofit fontScale="90000"/>
          </a:bodyPr>
          <a:lstStyle/>
          <a:p>
            <a:pPr algn="ctr" eaLnBrk="1" hangingPunct="1">
              <a:defRPr/>
            </a:pPr>
            <a:r>
              <a:rPr lang="en-US" sz="3200" smtClean="0">
                <a:effectLst>
                  <a:outerShdw blurRad="38100" dist="38100" dir="2700000" algn="tl">
                    <a:srgbClr val="000000"/>
                  </a:outerShdw>
                </a:effectLst>
              </a:rPr>
              <a:t>The legal establishment of religious communities</a:t>
            </a:r>
          </a:p>
        </p:txBody>
      </p:sp>
      <p:sp>
        <p:nvSpPr>
          <p:cNvPr id="19459" name="Rectangle 2"/>
          <p:cNvSpPr>
            <a:spLocks noChangeArrowheads="1"/>
          </p:cNvSpPr>
          <p:nvPr/>
        </p:nvSpPr>
        <p:spPr bwMode="auto">
          <a:xfrm>
            <a:off x="914400" y="1981200"/>
            <a:ext cx="7315200" cy="2781300"/>
          </a:xfrm>
          <a:prstGeom prst="rect">
            <a:avLst/>
          </a:prstGeom>
          <a:noFill/>
          <a:ln w="9525">
            <a:noFill/>
            <a:miter lim="800000"/>
            <a:headEnd/>
            <a:tailEnd/>
          </a:ln>
        </p:spPr>
        <p:txBody>
          <a:bodyPr>
            <a:spAutoFit/>
          </a:bodyPr>
          <a:lstStyle/>
          <a:p>
            <a:pPr algn="just">
              <a:buFont typeface="Arial" charset="0"/>
              <a:buChar char="•"/>
            </a:pPr>
            <a:r>
              <a:rPr lang="en-US" sz="1600"/>
              <a:t>religious communities are to be judicial persons.  </a:t>
            </a:r>
          </a:p>
          <a:p>
            <a:pPr algn="just">
              <a:buFont typeface="Arial" charset="0"/>
              <a:buChar char="•"/>
            </a:pPr>
            <a:endParaRPr lang="en-US" sz="1600"/>
          </a:p>
          <a:p>
            <a:pPr algn="just">
              <a:buFont typeface="Arial" charset="0"/>
              <a:buChar char="•"/>
            </a:pPr>
            <a:r>
              <a:rPr lang="en-US" sz="1600"/>
              <a:t>the registration of a religious community giving it its own personality is required so that it can acquire other</a:t>
            </a:r>
            <a:r>
              <a:rPr lang="en-US" sz="1600" b="1"/>
              <a:t> </a:t>
            </a:r>
            <a:r>
              <a:rPr lang="en-US" sz="1600"/>
              <a:t>rights and duties within the Albanian community such as long-term stay permits, labor permissions, performance of activity, tax registration</a:t>
            </a:r>
          </a:p>
          <a:p>
            <a:pPr algn="just">
              <a:buFont typeface="Arial" charset="0"/>
              <a:buChar char="•"/>
            </a:pPr>
            <a:endParaRPr lang="en-US" sz="1600"/>
          </a:p>
          <a:p>
            <a:pPr algn="just">
              <a:buFont typeface="Arial" charset="0"/>
              <a:buChar char="•"/>
            </a:pPr>
            <a:r>
              <a:rPr lang="en-US" sz="1600"/>
              <a:t>religious communities must form judicial persons which have a non-profit mission; whose activity is conducted in an independent manner and without being influenced by the state – Law 8788</a:t>
            </a:r>
          </a:p>
          <a:p>
            <a:pPr algn="just">
              <a:buFont typeface="Arial" charset="0"/>
              <a:buChar char="•"/>
            </a:pPr>
            <a:endParaRPr lang="en-US" sz="1600" i="1"/>
          </a:p>
        </p:txBody>
      </p:sp>
      <p:sp>
        <p:nvSpPr>
          <p:cNvPr id="5" name="Right Arrow 7"/>
          <p:cNvSpPr/>
          <p:nvPr/>
        </p:nvSpPr>
        <p:spPr>
          <a:xfrm>
            <a:off x="7162800" y="5334000"/>
            <a:ext cx="1219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381000"/>
          </a:xfrm>
        </p:spPr>
        <p:txBody>
          <a:bodyPr>
            <a:normAutofit fontScale="90000"/>
          </a:bodyPr>
          <a:lstStyle/>
          <a:p>
            <a:pPr algn="ctr" eaLnBrk="1" fontAlgn="auto" hangingPunct="1">
              <a:spcAft>
                <a:spcPts val="0"/>
              </a:spcAft>
              <a:defRPr/>
            </a:pPr>
            <a:endParaRPr lang="en-US" dirty="0">
              <a:solidFill>
                <a:schemeClr val="accent1">
                  <a:tint val="88000"/>
                  <a:satMod val="150000"/>
                </a:schemeClr>
              </a:solidFill>
            </a:endParaRPr>
          </a:p>
        </p:txBody>
      </p:sp>
      <p:sp>
        <p:nvSpPr>
          <p:cNvPr id="20483" name="Rectangle 2"/>
          <p:cNvSpPr>
            <a:spLocks noChangeArrowheads="1"/>
          </p:cNvSpPr>
          <p:nvPr/>
        </p:nvSpPr>
        <p:spPr bwMode="auto">
          <a:xfrm>
            <a:off x="838200" y="1905000"/>
            <a:ext cx="7315200" cy="3817938"/>
          </a:xfrm>
          <a:prstGeom prst="rect">
            <a:avLst/>
          </a:prstGeom>
          <a:noFill/>
          <a:ln w="9525">
            <a:noFill/>
            <a:miter lim="800000"/>
            <a:headEnd/>
            <a:tailEnd/>
          </a:ln>
        </p:spPr>
        <p:txBody>
          <a:bodyPr>
            <a:spAutoFit/>
          </a:bodyPr>
          <a:lstStyle/>
          <a:p>
            <a:pPr algn="just">
              <a:buFont typeface="Arial" charset="0"/>
              <a:buChar char="•"/>
            </a:pPr>
            <a:r>
              <a:rPr lang="en-US" sz="1600"/>
              <a:t>religious communities must choose either a form of association, foundation or center to be funded in Albania.  The law regulates issues related to establishment, registration, activities, transformation, merger, interruption of activity, or dissolution.</a:t>
            </a:r>
          </a:p>
          <a:p>
            <a:pPr algn="just">
              <a:buFont typeface="Arial" charset="0"/>
              <a:buChar char="•"/>
            </a:pPr>
            <a:endParaRPr lang="en-US" sz="1600"/>
          </a:p>
          <a:p>
            <a:pPr algn="just">
              <a:buFont typeface="Arial" charset="0"/>
              <a:buChar char="•"/>
            </a:pPr>
            <a:r>
              <a:rPr lang="en-US" sz="1600"/>
              <a:t>Draft the bylaws in front of an Albanian public notary: (i) Statute, (ii) Incorporation Act, (iii) program of activity and (Iv) Request to the court for the registration.</a:t>
            </a:r>
          </a:p>
          <a:p>
            <a:pPr algn="just">
              <a:buFont typeface="Arial" charset="0"/>
              <a:buChar char="•"/>
            </a:pPr>
            <a:endParaRPr lang="en-US" sz="1600"/>
          </a:p>
          <a:p>
            <a:pPr algn="just">
              <a:buFont typeface="Arial" charset="0"/>
              <a:buChar char="•"/>
            </a:pPr>
            <a:r>
              <a:rPr lang="en-US" sz="1600"/>
              <a:t>Permission with the state organ – for foreign NGOs is required </a:t>
            </a:r>
            <a:r>
              <a:rPr lang="en-US" sz="1200"/>
              <a:t>(By means of Council of Ministers 459 dated 23 September 1999 “On the establishment of the state committee on cults”; was established the state institution which collaborates, represents the state and settles the relations with the religious, humanitarian communities in Albania)</a:t>
            </a:r>
          </a:p>
          <a:p>
            <a:pPr algn="just">
              <a:buFont typeface="Arial" charset="0"/>
              <a:buChar char="•"/>
            </a:pPr>
            <a:endParaRPr lang="en-US" sz="1600"/>
          </a:p>
          <a:p>
            <a:pPr algn="just">
              <a:buFont typeface="Arial" charset="0"/>
              <a:buChar char="•"/>
            </a:pPr>
            <a:r>
              <a:rPr lang="en-US" sz="1600"/>
              <a:t>The Tirana District Court registers the NGOs in Albania</a:t>
            </a:r>
          </a:p>
          <a:p>
            <a:pPr algn="just">
              <a:buFont typeface="Arial" charset="0"/>
              <a:buChar char="•"/>
            </a:pPr>
            <a:endParaRPr lang="en-US" sz="1600" i="1"/>
          </a:p>
        </p:txBody>
      </p:sp>
      <p:sp>
        <p:nvSpPr>
          <p:cNvPr id="6" name="Down Arrow 3"/>
          <p:cNvSpPr/>
          <p:nvPr/>
        </p:nvSpPr>
        <p:spPr>
          <a:xfrm>
            <a:off x="3505200" y="1143000"/>
            <a:ext cx="331788"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Arrow 7"/>
          <p:cNvSpPr/>
          <p:nvPr/>
        </p:nvSpPr>
        <p:spPr>
          <a:xfrm>
            <a:off x="7162800" y="5334000"/>
            <a:ext cx="1219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381000"/>
          </a:xfrm>
        </p:spPr>
        <p:txBody>
          <a:bodyPr>
            <a:normAutofit fontScale="90000"/>
          </a:bodyPr>
          <a:lstStyle/>
          <a:p>
            <a:pPr algn="ctr" eaLnBrk="1" fontAlgn="auto" hangingPunct="1">
              <a:spcAft>
                <a:spcPts val="0"/>
              </a:spcAft>
              <a:defRPr/>
            </a:pPr>
            <a:endParaRPr lang="en-US" dirty="0">
              <a:solidFill>
                <a:schemeClr val="accent1">
                  <a:tint val="88000"/>
                  <a:satMod val="150000"/>
                </a:schemeClr>
              </a:solidFill>
            </a:endParaRPr>
          </a:p>
        </p:txBody>
      </p:sp>
      <p:sp>
        <p:nvSpPr>
          <p:cNvPr id="21507" name="Rectangle 2"/>
          <p:cNvSpPr>
            <a:spLocks noChangeArrowheads="1"/>
          </p:cNvSpPr>
          <p:nvPr/>
        </p:nvSpPr>
        <p:spPr bwMode="auto">
          <a:xfrm>
            <a:off x="838200" y="1600200"/>
            <a:ext cx="7315200" cy="2062163"/>
          </a:xfrm>
          <a:prstGeom prst="rect">
            <a:avLst/>
          </a:prstGeom>
          <a:noFill/>
          <a:ln w="9525">
            <a:noFill/>
            <a:miter lim="800000"/>
            <a:headEnd/>
            <a:tailEnd/>
          </a:ln>
        </p:spPr>
        <p:txBody>
          <a:bodyPr>
            <a:spAutoFit/>
          </a:bodyPr>
          <a:lstStyle/>
          <a:p>
            <a:pPr algn="just">
              <a:buFont typeface="Arial" charset="0"/>
              <a:buChar char="•"/>
            </a:pPr>
            <a:r>
              <a:rPr lang="en-US" sz="1600"/>
              <a:t>Bylaws provide for the governing bodies of the community, rights and duties of members and governing bodies, etc.</a:t>
            </a:r>
          </a:p>
          <a:p>
            <a:pPr algn="just">
              <a:buFont typeface="Arial" charset="0"/>
              <a:buChar char="•"/>
            </a:pPr>
            <a:endParaRPr lang="en-US" sz="1600"/>
          </a:p>
          <a:p>
            <a:pPr algn="just">
              <a:buFont typeface="Arial" charset="0"/>
              <a:buChar char="•"/>
            </a:pPr>
            <a:r>
              <a:rPr lang="en-US" sz="1600"/>
              <a:t>As such, a religious community must adopt a form of organization according to  the governing bodies required by our law, but maintain their own rules inside their organizations. </a:t>
            </a:r>
          </a:p>
          <a:p>
            <a:pPr algn="just"/>
            <a:endParaRPr lang="en-US" sz="1600"/>
          </a:p>
          <a:p>
            <a:pPr algn="just">
              <a:buFont typeface="Arial" charset="0"/>
              <a:buChar char="•"/>
            </a:pPr>
            <a:r>
              <a:rPr lang="en-US" sz="1600"/>
              <a:t>Thus, the 2 standards that a religious community may apply</a:t>
            </a:r>
            <a:endParaRPr lang="en-US" sz="1600" i="1"/>
          </a:p>
        </p:txBody>
      </p:sp>
      <p:sp>
        <p:nvSpPr>
          <p:cNvPr id="6" name="Down Arrow 3"/>
          <p:cNvSpPr/>
          <p:nvPr/>
        </p:nvSpPr>
        <p:spPr>
          <a:xfrm>
            <a:off x="3505200" y="1143000"/>
            <a:ext cx="331788"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Arrow 7"/>
          <p:cNvSpPr/>
          <p:nvPr/>
        </p:nvSpPr>
        <p:spPr>
          <a:xfrm>
            <a:off x="7162800" y="5334000"/>
            <a:ext cx="1219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620000" cy="533400"/>
          </a:xfrm>
        </p:spPr>
        <p:txBody>
          <a:bodyPr>
            <a:normAutofit fontScale="90000"/>
          </a:bodyPr>
          <a:lstStyle/>
          <a:p>
            <a:pPr algn="ctr" eaLnBrk="1" fontAlgn="auto" hangingPunct="1">
              <a:spcAft>
                <a:spcPts val="0"/>
              </a:spcAft>
              <a:defRPr/>
            </a:pPr>
            <a:r>
              <a:rPr lang="en-US" dirty="0" smtClean="0">
                <a:solidFill>
                  <a:schemeClr val="accent1">
                    <a:tint val="88000"/>
                    <a:satMod val="150000"/>
                  </a:schemeClr>
                </a:solidFill>
              </a:rPr>
              <a:t>Purpose of court registration</a:t>
            </a:r>
            <a:endParaRPr lang="en-US" dirty="0">
              <a:solidFill>
                <a:schemeClr val="accent1">
                  <a:tint val="88000"/>
                  <a:satMod val="150000"/>
                </a:schemeClr>
              </a:solidFill>
            </a:endParaRPr>
          </a:p>
        </p:txBody>
      </p:sp>
      <p:sp>
        <p:nvSpPr>
          <p:cNvPr id="22531" name="Rectangle 2"/>
          <p:cNvSpPr>
            <a:spLocks noChangeArrowheads="1"/>
          </p:cNvSpPr>
          <p:nvPr/>
        </p:nvSpPr>
        <p:spPr bwMode="auto">
          <a:xfrm>
            <a:off x="838200" y="2133600"/>
            <a:ext cx="7315200" cy="2536825"/>
          </a:xfrm>
          <a:prstGeom prst="rect">
            <a:avLst/>
          </a:prstGeom>
          <a:noFill/>
          <a:ln w="9525">
            <a:noFill/>
            <a:miter lim="800000"/>
            <a:headEnd/>
            <a:tailEnd/>
          </a:ln>
        </p:spPr>
        <p:txBody>
          <a:bodyPr>
            <a:spAutoFit/>
          </a:bodyPr>
          <a:lstStyle/>
          <a:p>
            <a:r>
              <a:rPr lang="en-US" sz="1600"/>
              <a:t>A court decision is needed which </a:t>
            </a:r>
            <a:r>
              <a:rPr lang="en-US" sz="1600" u="sng"/>
              <a:t>reviews</a:t>
            </a:r>
            <a:r>
              <a:rPr lang="en-US" sz="1600"/>
              <a:t> the documents in a judicial proceeding.  </a:t>
            </a:r>
            <a:endParaRPr lang="pt-BR" sz="1600" b="1"/>
          </a:p>
          <a:p>
            <a:r>
              <a:rPr lang="en-US" sz="1600"/>
              <a:t>includes a judicial review of the compliance of the </a:t>
            </a:r>
          </a:p>
          <a:p>
            <a:pPr lvl="1">
              <a:buFont typeface="Arial" charset="0"/>
              <a:buChar char="•"/>
            </a:pPr>
            <a:r>
              <a:rPr lang="en-US" sz="1600"/>
              <a:t>legitimate aim, </a:t>
            </a:r>
          </a:p>
          <a:p>
            <a:pPr lvl="1">
              <a:buFont typeface="Arial" charset="0"/>
              <a:buChar char="•"/>
            </a:pPr>
            <a:r>
              <a:rPr lang="en-US" sz="1600"/>
              <a:t>purpose, </a:t>
            </a:r>
          </a:p>
          <a:p>
            <a:pPr lvl="1">
              <a:buFont typeface="Arial" charset="0"/>
              <a:buChar char="•"/>
            </a:pPr>
            <a:r>
              <a:rPr lang="en-US" sz="1600"/>
              <a:t>mission and </a:t>
            </a:r>
          </a:p>
          <a:p>
            <a:pPr lvl="1">
              <a:buFont typeface="Arial" charset="0"/>
              <a:buChar char="•"/>
            </a:pPr>
            <a:r>
              <a:rPr lang="en-US" sz="1600"/>
              <a:t>activity as well as </a:t>
            </a:r>
          </a:p>
          <a:p>
            <a:pPr lvl="1">
              <a:buFont typeface="Arial" charset="0"/>
              <a:buChar char="•"/>
            </a:pPr>
            <a:r>
              <a:rPr lang="en-US" sz="1600"/>
              <a:t>formal requirement for registration as stipulated in our constitution and legislation</a:t>
            </a:r>
            <a:r>
              <a:rPr lang="en-US" sz="1600" b="1"/>
              <a:t> </a:t>
            </a:r>
            <a:r>
              <a:rPr lang="en-US" sz="1600"/>
              <a:t>on the establishment and registration of the non-governmental (profit) organizations (laws 8788; 8789)</a:t>
            </a:r>
            <a:endParaRPr lang="en-US" sz="1600" i="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381000"/>
          </a:xfrm>
        </p:spPr>
        <p:txBody>
          <a:bodyPr wrap="square" lIns="91440" tIns="45720" rIns="91440" bIns="45720" numCol="1" anchorCtr="0" compatLnSpc="1">
            <a:prstTxWarp prst="textNoShape">
              <a:avLst/>
            </a:prstTxWarp>
            <a:normAutofit fontScale="90000"/>
          </a:bodyPr>
          <a:lstStyle/>
          <a:p>
            <a:pPr algn="ctr" eaLnBrk="1" hangingPunct="1">
              <a:defRPr/>
            </a:pPr>
            <a:r>
              <a:rPr lang="en-US" sz="3200" smtClean="0">
                <a:effectLst>
                  <a:outerShdw blurRad="38100" dist="38100" dir="2700000" algn="tl">
                    <a:srgbClr val="000000"/>
                  </a:outerShdw>
                </a:effectLst>
              </a:rPr>
              <a:t>New Developments</a:t>
            </a:r>
          </a:p>
        </p:txBody>
      </p:sp>
      <p:sp>
        <p:nvSpPr>
          <p:cNvPr id="23555" name="Rectangle 2"/>
          <p:cNvSpPr>
            <a:spLocks noChangeArrowheads="1"/>
          </p:cNvSpPr>
          <p:nvPr/>
        </p:nvSpPr>
        <p:spPr bwMode="auto">
          <a:xfrm>
            <a:off x="914400" y="1905000"/>
            <a:ext cx="7239000" cy="2563813"/>
          </a:xfrm>
          <a:prstGeom prst="rect">
            <a:avLst/>
          </a:prstGeom>
          <a:noFill/>
          <a:ln w="9525">
            <a:noFill/>
            <a:miter lim="800000"/>
            <a:headEnd/>
            <a:tailEnd/>
          </a:ln>
        </p:spPr>
        <p:txBody>
          <a:bodyPr>
            <a:spAutoFit/>
          </a:bodyPr>
          <a:lstStyle/>
          <a:p>
            <a:pPr algn="just">
              <a:buFont typeface="Arial" charset="0"/>
              <a:buChar char="•"/>
            </a:pPr>
            <a:r>
              <a:rPr lang="en-US"/>
              <a:t>A working group have been formed for drafting a law on religious communities</a:t>
            </a:r>
          </a:p>
          <a:p>
            <a:pPr algn="just"/>
            <a:endParaRPr lang="en-US"/>
          </a:p>
          <a:p>
            <a:pPr algn="just">
              <a:buFont typeface="Arial" charset="0"/>
              <a:buChar char="•"/>
            </a:pPr>
            <a:r>
              <a:rPr lang="en-US"/>
              <a:t>A draft law was sent to the Venice commission for review.  It returned with some special remarks and the whole draft might be considered ready for approval.  </a:t>
            </a:r>
          </a:p>
          <a:p>
            <a:pPr algn="just">
              <a:buFont typeface="Arial" charset="0"/>
              <a:buChar char="•"/>
            </a:pPr>
            <a:endParaRPr lang="en-US"/>
          </a:p>
          <a:p>
            <a:pPr algn="just">
              <a:buFont typeface="Arial" charset="0"/>
              <a:buChar char="•"/>
            </a:pPr>
            <a:r>
              <a:rPr lang="en-US"/>
              <a:t>A working group to create a register within the court for religious communities that will include all their relevant data</a:t>
            </a:r>
            <a:endParaRPr lang="en-US" i="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467600" cy="838200"/>
          </a:xfrm>
        </p:spPr>
        <p:txBody>
          <a:bodyPr wrap="square" lIns="91440" tIns="45720" rIns="91440" bIns="45720" numCol="1" anchorCtr="0" compatLnSpc="1">
            <a:prstTxWarp prst="textNoShape">
              <a:avLst/>
            </a:prstTxWarp>
            <a:normAutofit fontScale="90000"/>
          </a:bodyPr>
          <a:lstStyle/>
          <a:p>
            <a:pPr algn="ctr" eaLnBrk="1" hangingPunct="1">
              <a:defRPr/>
            </a:pPr>
            <a:r>
              <a:rPr lang="en-US" sz="3200" smtClean="0">
                <a:effectLst>
                  <a:outerShdw blurRad="38100" dist="38100" dir="2700000" algn="tl">
                    <a:srgbClr val="000000"/>
                  </a:outerShdw>
                </a:effectLst>
              </a:rPr>
              <a:t>Relations Between the Albanian State and Religions</a:t>
            </a:r>
          </a:p>
        </p:txBody>
      </p:sp>
      <p:sp>
        <p:nvSpPr>
          <p:cNvPr id="24579" name="Rectangle 2"/>
          <p:cNvSpPr>
            <a:spLocks noChangeArrowheads="1"/>
          </p:cNvSpPr>
          <p:nvPr/>
        </p:nvSpPr>
        <p:spPr bwMode="auto">
          <a:xfrm>
            <a:off x="838200" y="1600200"/>
            <a:ext cx="7315200" cy="3697288"/>
          </a:xfrm>
          <a:prstGeom prst="rect">
            <a:avLst/>
          </a:prstGeom>
          <a:noFill/>
          <a:ln w="9525">
            <a:noFill/>
            <a:miter lim="800000"/>
            <a:headEnd/>
            <a:tailEnd/>
          </a:ln>
        </p:spPr>
        <p:txBody>
          <a:bodyPr>
            <a:spAutoFit/>
          </a:bodyPr>
          <a:lstStyle/>
          <a:p>
            <a:pPr algn="just">
              <a:buFont typeface="Arial" charset="0"/>
              <a:buChar char="•"/>
            </a:pPr>
            <a:r>
              <a:rPr lang="en-US" sz="1600"/>
              <a:t>Article 10 of the constitution provides that every religious community is entitled to an agreement with the state (to be ratified in the Parliament), and sets the general principles of mutual collaboration between of the state and religious communities.  </a:t>
            </a:r>
          </a:p>
          <a:p>
            <a:pPr algn="just">
              <a:buFont typeface="Arial" charset="0"/>
              <a:buChar char="•"/>
            </a:pPr>
            <a:endParaRPr lang="en-US" sz="1600"/>
          </a:p>
          <a:p>
            <a:pPr algn="just">
              <a:buFont typeface="Arial" charset="0"/>
              <a:buChar char="•"/>
            </a:pPr>
            <a:r>
              <a:rPr lang="en-US" sz="1600"/>
              <a:t>Article 10 also states: </a:t>
            </a:r>
          </a:p>
          <a:p>
            <a:pPr lvl="3" algn="just">
              <a:buFont typeface="Arial" charset="0"/>
              <a:buChar char="•"/>
            </a:pPr>
            <a:r>
              <a:rPr lang="en-US" sz="1600"/>
              <a:t>“</a:t>
            </a:r>
            <a:r>
              <a:rPr lang="en-US" sz="1200" i="1"/>
              <a:t>The state and the religious communities mutually respect the independence of one another and work together for the good of each of them and for all</a:t>
            </a:r>
            <a:r>
              <a:rPr lang="en-US" sz="1200"/>
              <a:t>.”</a:t>
            </a:r>
          </a:p>
          <a:p>
            <a:pPr algn="just">
              <a:buFont typeface="Arial" charset="0"/>
              <a:buChar char="•"/>
            </a:pPr>
            <a:endParaRPr lang="en-US" sz="1600"/>
          </a:p>
          <a:p>
            <a:pPr algn="just">
              <a:buFont typeface="Arial" charset="0"/>
              <a:buChar char="•"/>
            </a:pPr>
            <a:r>
              <a:rPr lang="en-US" sz="1600"/>
              <a:t>4 agreements have already been signed and ratified in January 2008 with the Bektashi religion, Muslim, Orthodox and Catholic Church</a:t>
            </a:r>
          </a:p>
          <a:p>
            <a:pPr algn="just">
              <a:buFont typeface="Arial" charset="0"/>
              <a:buChar char="•"/>
            </a:pPr>
            <a:endParaRPr lang="en-US" sz="1600"/>
          </a:p>
          <a:p>
            <a:pPr algn="just">
              <a:buFont typeface="Arial" charset="0"/>
              <a:buChar char="•"/>
            </a:pPr>
            <a:r>
              <a:rPr lang="en-US" sz="1600"/>
              <a:t>the law on non-governmental organizations provides for support and facilitation of their activities from the state.  The form of assistance includes tax exemption, state aid on different fields of activity, etc.</a:t>
            </a:r>
            <a:endParaRPr lang="en-US" sz="1600" i="1"/>
          </a:p>
        </p:txBody>
      </p:sp>
      <p:sp>
        <p:nvSpPr>
          <p:cNvPr id="5" name="Right Arrow 7"/>
          <p:cNvSpPr/>
          <p:nvPr/>
        </p:nvSpPr>
        <p:spPr>
          <a:xfrm>
            <a:off x="7162800" y="5334000"/>
            <a:ext cx="1219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title"/>
          </p:nvPr>
        </p:nvSpPr>
        <p:spPr>
          <a:xfrm>
            <a:off x="1066800" y="533400"/>
            <a:ext cx="7086600" cy="990600"/>
          </a:xfrm>
        </p:spPr>
        <p:txBody>
          <a:bodyPr>
            <a:normAutofit fontScale="90000"/>
          </a:bodyPr>
          <a:lstStyle/>
          <a:p>
            <a:pPr algn="ctr" eaLnBrk="1" fontAlgn="auto" hangingPunct="1">
              <a:spcAft>
                <a:spcPts val="0"/>
              </a:spcAft>
              <a:defRPr/>
            </a:pPr>
            <a:r>
              <a:rPr lang="en-US" sz="5400" i="1" dirty="0" smtClean="0">
                <a:solidFill>
                  <a:schemeClr val="accent1">
                    <a:tint val="88000"/>
                    <a:satMod val="150000"/>
                  </a:schemeClr>
                </a:solidFill>
              </a:rPr>
              <a:t/>
            </a:r>
            <a:br>
              <a:rPr lang="en-US" sz="5400" i="1" dirty="0" smtClean="0">
                <a:solidFill>
                  <a:schemeClr val="accent1">
                    <a:tint val="88000"/>
                    <a:satMod val="150000"/>
                  </a:schemeClr>
                </a:solidFill>
              </a:rPr>
            </a:br>
            <a:r>
              <a:rPr lang="en-US" sz="5400" i="1" dirty="0" smtClean="0">
                <a:solidFill>
                  <a:schemeClr val="accent1">
                    <a:tint val="88000"/>
                    <a:satMod val="150000"/>
                  </a:schemeClr>
                </a:solidFill>
              </a:rPr>
              <a:t/>
            </a:r>
            <a:br>
              <a:rPr lang="en-US" sz="5400" i="1" dirty="0" smtClean="0">
                <a:solidFill>
                  <a:schemeClr val="accent1">
                    <a:tint val="88000"/>
                    <a:satMod val="150000"/>
                  </a:schemeClr>
                </a:solidFill>
              </a:rPr>
            </a:br>
            <a:r>
              <a:rPr lang="en-US" dirty="0" smtClean="0"/>
              <a:t>Religion in Albania</a:t>
            </a:r>
            <a:endParaRPr lang="en-US" dirty="0" smtClean="0">
              <a:solidFill>
                <a:schemeClr val="accent1">
                  <a:tint val="88000"/>
                  <a:satMod val="150000"/>
                </a:schemeClr>
              </a:solidFill>
            </a:endParaRPr>
          </a:p>
        </p:txBody>
      </p:sp>
      <p:sp>
        <p:nvSpPr>
          <p:cNvPr id="7171" name="Rectangle 2"/>
          <p:cNvSpPr>
            <a:spLocks noChangeArrowheads="1"/>
          </p:cNvSpPr>
          <p:nvPr/>
        </p:nvSpPr>
        <p:spPr bwMode="auto">
          <a:xfrm>
            <a:off x="1219200" y="1981200"/>
            <a:ext cx="6934200" cy="2714625"/>
          </a:xfrm>
          <a:prstGeom prst="rect">
            <a:avLst/>
          </a:prstGeom>
          <a:noFill/>
          <a:ln w="9525">
            <a:noFill/>
            <a:miter lim="800000"/>
            <a:headEnd/>
            <a:tailEnd/>
          </a:ln>
        </p:spPr>
        <p:txBody>
          <a:bodyPr>
            <a:spAutoFit/>
          </a:bodyPr>
          <a:lstStyle/>
          <a:p>
            <a:pPr>
              <a:buFont typeface="Wingdings" pitchFamily="2" charset="2"/>
              <a:buChar char="§"/>
            </a:pPr>
            <a:r>
              <a:rPr lang="en-US"/>
              <a:t>The free exercise of religion;</a:t>
            </a:r>
          </a:p>
          <a:p>
            <a:pPr marL="742950" lvl="1" indent="-285750">
              <a:buFont typeface="Wingdings" pitchFamily="2" charset="2"/>
              <a:buChar char="§"/>
            </a:pPr>
            <a:r>
              <a:rPr lang="en-US"/>
              <a:t>Freedom of religion, religious liberty in Albania</a:t>
            </a:r>
            <a:endParaRPr lang="pt-BR" b="1"/>
          </a:p>
          <a:p>
            <a:endParaRPr lang="en-US"/>
          </a:p>
          <a:p>
            <a:pPr>
              <a:buFont typeface="Wingdings" pitchFamily="2" charset="2"/>
              <a:buChar char="§"/>
            </a:pPr>
            <a:r>
              <a:rPr lang="en-US"/>
              <a:t>State – religion relations:</a:t>
            </a:r>
          </a:p>
          <a:p>
            <a:pPr marL="742950" lvl="1" indent="-285750">
              <a:buFont typeface="Wingdings" pitchFamily="2" charset="2"/>
              <a:buChar char="§"/>
            </a:pPr>
            <a:r>
              <a:rPr lang="en-US"/>
              <a:t>Is it a matter of control</a:t>
            </a:r>
          </a:p>
          <a:p>
            <a:pPr marL="742950" lvl="1" indent="-285750">
              <a:buFont typeface="Wingdings" pitchFamily="2" charset="2"/>
              <a:buChar char="§"/>
            </a:pPr>
            <a:r>
              <a:rPr lang="en-US"/>
              <a:t>Or other assistance and mutual collaboration.</a:t>
            </a:r>
            <a:endParaRPr lang="pt-BR" b="1"/>
          </a:p>
          <a:p>
            <a:pPr algn="r"/>
            <a:endParaRPr lang="en-US" sz="1400" i="1"/>
          </a:p>
          <a:p>
            <a:pPr algn="just"/>
            <a:r>
              <a:rPr lang="en-US" sz="1400" i="1"/>
              <a:t> </a:t>
            </a:r>
          </a:p>
          <a:p>
            <a:endParaRPr lang="en-US"/>
          </a:p>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381000"/>
          </a:xfrm>
        </p:spPr>
        <p:txBody>
          <a:bodyPr wrap="square" lIns="91440" tIns="45720" rIns="91440" bIns="45720" numCol="1" anchorCtr="0" compatLnSpc="1">
            <a:prstTxWarp prst="textNoShape">
              <a:avLst/>
            </a:prstTxWarp>
            <a:normAutofit fontScale="90000"/>
          </a:bodyPr>
          <a:lstStyle/>
          <a:p>
            <a:pPr algn="ctr" eaLnBrk="1" hangingPunct="1">
              <a:defRPr/>
            </a:pPr>
            <a:r>
              <a:rPr lang="en-US" sz="3200" smtClean="0">
                <a:effectLst>
                  <a:outerShdw blurRad="38100" dist="38100" dir="2700000" algn="tl">
                    <a:srgbClr val="000000"/>
                  </a:outerShdw>
                </a:effectLst>
              </a:rPr>
              <a:t>New Developments</a:t>
            </a:r>
          </a:p>
        </p:txBody>
      </p:sp>
      <p:sp>
        <p:nvSpPr>
          <p:cNvPr id="25603" name="Rectangle 2"/>
          <p:cNvSpPr>
            <a:spLocks noChangeArrowheads="1"/>
          </p:cNvSpPr>
          <p:nvPr/>
        </p:nvSpPr>
        <p:spPr bwMode="auto">
          <a:xfrm>
            <a:off x="838200" y="1905000"/>
            <a:ext cx="7315200" cy="2047875"/>
          </a:xfrm>
          <a:prstGeom prst="rect">
            <a:avLst/>
          </a:prstGeom>
          <a:noFill/>
          <a:ln w="9525">
            <a:noFill/>
            <a:miter lim="800000"/>
            <a:headEnd/>
            <a:tailEnd/>
          </a:ln>
        </p:spPr>
        <p:txBody>
          <a:bodyPr>
            <a:spAutoFit/>
          </a:bodyPr>
          <a:lstStyle/>
          <a:p>
            <a:pPr algn="just">
              <a:buFont typeface="Arial" charset="0"/>
              <a:buChar char="•"/>
            </a:pPr>
            <a:r>
              <a:rPr lang="en-US" sz="1600"/>
              <a:t>May 5, 2009, new law no. 10141, “On the financial assistance of the religious communities that have entered into the agreement with the Council of Ministers”</a:t>
            </a:r>
          </a:p>
          <a:p>
            <a:pPr algn="just">
              <a:buFont typeface="Arial" charset="0"/>
              <a:buChar char="•"/>
            </a:pPr>
            <a:endParaRPr lang="en-US" sz="1600"/>
          </a:p>
          <a:p>
            <a:pPr algn="just">
              <a:buFont typeface="Arial" charset="0"/>
              <a:buChar char="•"/>
            </a:pPr>
            <a:endParaRPr lang="en-US" sz="1600"/>
          </a:p>
          <a:p>
            <a:pPr algn="just">
              <a:buFont typeface="Arial" charset="0"/>
              <a:buChar char="•"/>
            </a:pPr>
            <a:r>
              <a:rPr lang="en-US" sz="1600"/>
              <a:t>In recent years, many actions have been taken for returning property to the ex-owners – religious communities. When it has not been possible, religious communities have been treated in priority for compensation by means of law</a:t>
            </a:r>
            <a:endParaRPr lang="en-US" sz="1600" i="1"/>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381000"/>
          </a:xfrm>
        </p:spPr>
        <p:txBody>
          <a:bodyPr>
            <a:normAutofit fontScale="90000"/>
          </a:bodyPr>
          <a:lstStyle/>
          <a:p>
            <a:pPr algn="ctr" eaLnBrk="1" fontAlgn="auto" hangingPunct="1">
              <a:spcAft>
                <a:spcPts val="0"/>
              </a:spcAft>
              <a:defRPr/>
            </a:pPr>
            <a:r>
              <a:rPr lang="en-US" dirty="0" smtClean="0">
                <a:solidFill>
                  <a:schemeClr val="accent1">
                    <a:tint val="88000"/>
                    <a:satMod val="150000"/>
                  </a:schemeClr>
                </a:solidFill>
              </a:rPr>
              <a:t>Conclusions</a:t>
            </a:r>
            <a:endParaRPr lang="en-US" dirty="0">
              <a:solidFill>
                <a:schemeClr val="accent1">
                  <a:tint val="88000"/>
                  <a:satMod val="150000"/>
                </a:schemeClr>
              </a:solidFill>
            </a:endParaRPr>
          </a:p>
        </p:txBody>
      </p:sp>
      <p:sp>
        <p:nvSpPr>
          <p:cNvPr id="26627" name="Rectangle 2"/>
          <p:cNvSpPr>
            <a:spLocks noChangeArrowheads="1"/>
          </p:cNvSpPr>
          <p:nvPr/>
        </p:nvSpPr>
        <p:spPr bwMode="auto">
          <a:xfrm>
            <a:off x="838200" y="1600200"/>
            <a:ext cx="7315200" cy="3786188"/>
          </a:xfrm>
          <a:prstGeom prst="rect">
            <a:avLst/>
          </a:prstGeom>
          <a:noFill/>
          <a:ln w="9525">
            <a:noFill/>
            <a:miter lim="800000"/>
            <a:headEnd/>
            <a:tailEnd/>
          </a:ln>
        </p:spPr>
        <p:txBody>
          <a:bodyPr>
            <a:spAutoFit/>
          </a:bodyPr>
          <a:lstStyle/>
          <a:p>
            <a:pPr>
              <a:buFont typeface="Wingdings" pitchFamily="2" charset="2"/>
              <a:buChar char="§"/>
            </a:pPr>
            <a:r>
              <a:rPr lang="en-US" sz="1600"/>
              <a:t>History has shown in Albania that, although there have been difficulties, there has been harmony and religious tolerance in our country.   Nonetheless, we must continue to encourage collaboration and good relations between religions that are present in Albania.</a:t>
            </a:r>
            <a:endParaRPr lang="pt-BR" sz="1600" b="1"/>
          </a:p>
          <a:p>
            <a:pPr>
              <a:buFont typeface="Wingdings" pitchFamily="2" charset="2"/>
              <a:buChar char="§"/>
            </a:pPr>
            <a:endParaRPr lang="en-US" sz="1600"/>
          </a:p>
          <a:p>
            <a:pPr>
              <a:buFont typeface="Wingdings" pitchFamily="2" charset="2"/>
              <a:buChar char="§"/>
            </a:pPr>
            <a:r>
              <a:rPr lang="en-US" sz="1600"/>
              <a:t>For many years in Albania, religions have been required to borrow a form of organization in order to formally and legally exist.  Government institutions, academics, and lawyers need to work together to make more frequent changes so as to comply with the needs and requirements in a democratic society and to conform the law according the citizens’ interest.</a:t>
            </a:r>
            <a:endParaRPr lang="pt-BR" sz="1600" b="1"/>
          </a:p>
          <a:p>
            <a:pPr>
              <a:buFont typeface="Wingdings" pitchFamily="2" charset="2"/>
              <a:buChar char="§"/>
            </a:pPr>
            <a:endParaRPr lang="en-US" sz="1600"/>
          </a:p>
          <a:p>
            <a:pPr>
              <a:buFont typeface="Wingdings" pitchFamily="2" charset="2"/>
              <a:buChar char="§"/>
            </a:pPr>
            <a:r>
              <a:rPr lang="en-US" sz="1600"/>
              <a:t>Court oversight of the registration of a religion should be limited, under the law, to checking  compliance with the national interest.  Any other oversight should be conducted by appropriate administrative offices rather than courts.</a:t>
            </a:r>
            <a:endParaRPr lang="pt-BR" sz="1600" b="1"/>
          </a:p>
          <a:p>
            <a:pPr algn="just"/>
            <a:endParaRPr lang="en-US" sz="1600" i="1"/>
          </a:p>
        </p:txBody>
      </p:sp>
      <p:sp>
        <p:nvSpPr>
          <p:cNvPr id="5" name="Right Arrow 7"/>
          <p:cNvSpPr/>
          <p:nvPr/>
        </p:nvSpPr>
        <p:spPr>
          <a:xfrm>
            <a:off x="7162800" y="5334000"/>
            <a:ext cx="1219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381000"/>
          </a:xfrm>
        </p:spPr>
        <p:txBody>
          <a:bodyPr>
            <a:normAutofit fontScale="90000"/>
          </a:bodyPr>
          <a:lstStyle/>
          <a:p>
            <a:pPr algn="ctr" eaLnBrk="1" fontAlgn="auto" hangingPunct="1">
              <a:spcAft>
                <a:spcPts val="0"/>
              </a:spcAft>
              <a:defRPr/>
            </a:pPr>
            <a:endParaRPr lang="en-US" dirty="0">
              <a:solidFill>
                <a:schemeClr val="accent1">
                  <a:tint val="88000"/>
                  <a:satMod val="150000"/>
                </a:schemeClr>
              </a:solidFill>
            </a:endParaRPr>
          </a:p>
        </p:txBody>
      </p:sp>
      <p:sp>
        <p:nvSpPr>
          <p:cNvPr id="27651" name="Rectangle 2"/>
          <p:cNvSpPr>
            <a:spLocks noChangeArrowheads="1"/>
          </p:cNvSpPr>
          <p:nvPr/>
        </p:nvSpPr>
        <p:spPr bwMode="auto">
          <a:xfrm>
            <a:off x="838200" y="1600200"/>
            <a:ext cx="7315200" cy="2554288"/>
          </a:xfrm>
          <a:prstGeom prst="rect">
            <a:avLst/>
          </a:prstGeom>
          <a:noFill/>
          <a:ln w="9525">
            <a:noFill/>
            <a:miter lim="800000"/>
            <a:headEnd/>
            <a:tailEnd/>
          </a:ln>
        </p:spPr>
        <p:txBody>
          <a:bodyPr>
            <a:spAutoFit/>
          </a:bodyPr>
          <a:lstStyle/>
          <a:p>
            <a:endParaRPr lang="en-US" sz="1600"/>
          </a:p>
          <a:p>
            <a:pPr>
              <a:buFont typeface="Wingdings" pitchFamily="2" charset="2"/>
              <a:buChar char="§"/>
            </a:pPr>
            <a:r>
              <a:rPr lang="en-US" sz="1600"/>
              <a:t>Free exercise religion and religious liberty are critical elements human freedom.  While various legal requirements may be necessary, we need to be vigilant to assure that government oversight does not become too limiting.</a:t>
            </a:r>
            <a:endParaRPr lang="pt-BR" sz="1600" b="1"/>
          </a:p>
          <a:p>
            <a:pPr>
              <a:buFont typeface="Wingdings" pitchFamily="2" charset="2"/>
              <a:buChar char="§"/>
            </a:pPr>
            <a:endParaRPr lang="en-US" sz="1600"/>
          </a:p>
          <a:p>
            <a:pPr>
              <a:buFont typeface="Wingdings" pitchFamily="2" charset="2"/>
              <a:buChar char="§"/>
            </a:pPr>
            <a:r>
              <a:rPr lang="en-US" sz="1600"/>
              <a:t>Finally, mutual assistance to be given from the state to the religion has only been an issue in paper given the level of development of our state economy.  But some forms of assistance have been chosen for the 4 traditional religious communities.  However, such assistance should also be provided to other religious communities so as to avoid improper discriminations.</a:t>
            </a:r>
            <a:endParaRPr lang="pt-BR" sz="1600" b="1"/>
          </a:p>
        </p:txBody>
      </p:sp>
      <p:sp>
        <p:nvSpPr>
          <p:cNvPr id="6" name="Down Arrow 3"/>
          <p:cNvSpPr/>
          <p:nvPr/>
        </p:nvSpPr>
        <p:spPr>
          <a:xfrm>
            <a:off x="3505200" y="1143000"/>
            <a:ext cx="331788"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1752600" y="2667000"/>
            <a:ext cx="6096000" cy="685800"/>
          </a:xfrm>
        </p:spPr>
        <p:txBody>
          <a:bodyPr>
            <a:normAutofit fontScale="90000"/>
          </a:bodyPr>
          <a:lstStyle/>
          <a:p>
            <a:pPr algn="ctr" eaLnBrk="1" fontAlgn="auto" hangingPunct="1">
              <a:spcAft>
                <a:spcPts val="0"/>
              </a:spcAft>
              <a:defRPr/>
            </a:pPr>
            <a:r>
              <a:rPr lang="en-US" sz="3200" i="1" dirty="0" smtClean="0">
                <a:solidFill>
                  <a:schemeClr val="accent1">
                    <a:tint val="88000"/>
                    <a:satMod val="150000"/>
                  </a:schemeClr>
                </a:solidFill>
              </a:rPr>
              <a:t>Time for questions…comments</a:t>
            </a:r>
            <a:endParaRPr lang="en-US" sz="3200" dirty="0" smtClean="0">
              <a:solidFill>
                <a:schemeClr val="accent1">
                  <a:tint val="88000"/>
                  <a:satMod val="150000"/>
                </a:schemeClr>
              </a:solidFill>
              <a:effectLst>
                <a:outerShdw blurRad="38100" dist="38100" dir="2700000" algn="tl">
                  <a:srgbClr val="C0C0C0"/>
                </a:outerShdw>
              </a:effectLst>
            </a:endParaRPr>
          </a:p>
        </p:txBody>
      </p:sp>
      <p:sp>
        <p:nvSpPr>
          <p:cNvPr id="28675" name="Retângulo 2"/>
          <p:cNvSpPr>
            <a:spLocks noChangeArrowheads="1"/>
          </p:cNvSpPr>
          <p:nvPr/>
        </p:nvSpPr>
        <p:spPr bwMode="auto">
          <a:xfrm>
            <a:off x="5334000" y="4495800"/>
            <a:ext cx="2906713" cy="923925"/>
          </a:xfrm>
          <a:prstGeom prst="rect">
            <a:avLst/>
          </a:prstGeom>
          <a:noFill/>
          <a:ln w="9525">
            <a:noFill/>
            <a:miter lim="800000"/>
            <a:headEnd/>
            <a:tailEnd/>
          </a:ln>
        </p:spPr>
        <p:txBody>
          <a:bodyPr>
            <a:spAutoFit/>
          </a:bodyPr>
          <a:lstStyle/>
          <a:p>
            <a:pPr algn="r"/>
            <a:r>
              <a:rPr lang="de-DE">
                <a:hlinkClick r:id="rId3"/>
              </a:rPr>
              <a:t>Brikena Kasmi</a:t>
            </a:r>
          </a:p>
          <a:p>
            <a:pPr algn="r"/>
            <a:r>
              <a:rPr lang="de-DE">
                <a:hlinkClick r:id="rId4"/>
              </a:rPr>
              <a:t>brikenakasmi@yahoo.com</a:t>
            </a:r>
            <a:endParaRPr lang="de-DE"/>
          </a:p>
          <a:p>
            <a:pPr algn="r"/>
            <a:r>
              <a:rPr lang="de-DE"/>
              <a:t>+355 682010106</a:t>
            </a:r>
            <a:endParaRPr lang="pt-B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696200" cy="762000"/>
          </a:xfrm>
        </p:spPr>
        <p:txBody>
          <a:bodyPr>
            <a:noAutofit/>
          </a:bodyPr>
          <a:lstStyle/>
          <a:p>
            <a:pPr algn="ctr" eaLnBrk="1" fontAlgn="auto" hangingPunct="1">
              <a:spcAft>
                <a:spcPts val="0"/>
              </a:spcAft>
              <a:defRPr/>
            </a:pPr>
            <a:r>
              <a:rPr lang="en-US" sz="2800" dirty="0" smtClean="0"/>
              <a:t>Some history</a:t>
            </a:r>
            <a:endParaRPr lang="en-US" sz="2800" dirty="0">
              <a:solidFill>
                <a:schemeClr val="accent1">
                  <a:tint val="88000"/>
                  <a:satMod val="150000"/>
                </a:schemeClr>
              </a:solidFill>
            </a:endParaRPr>
          </a:p>
        </p:txBody>
      </p:sp>
      <p:sp>
        <p:nvSpPr>
          <p:cNvPr id="8195" name="Rectangle 2"/>
          <p:cNvSpPr>
            <a:spLocks noChangeArrowheads="1"/>
          </p:cNvSpPr>
          <p:nvPr/>
        </p:nvSpPr>
        <p:spPr bwMode="auto">
          <a:xfrm>
            <a:off x="762000" y="1981200"/>
            <a:ext cx="7543800" cy="2319338"/>
          </a:xfrm>
          <a:prstGeom prst="rect">
            <a:avLst/>
          </a:prstGeom>
          <a:noFill/>
          <a:ln w="9525">
            <a:noFill/>
            <a:miter lim="800000"/>
            <a:headEnd/>
            <a:tailEnd/>
          </a:ln>
        </p:spPr>
        <p:txBody>
          <a:bodyPr>
            <a:spAutoFit/>
          </a:bodyPr>
          <a:lstStyle/>
          <a:p>
            <a:r>
              <a:rPr lang="en-US"/>
              <a:t>Albania was first declared an independent state in 1912. </a:t>
            </a:r>
            <a:endParaRPr lang="pt-BR" sz="2000"/>
          </a:p>
          <a:p>
            <a:endParaRPr lang="en-US"/>
          </a:p>
          <a:p>
            <a:r>
              <a:rPr lang="en-US"/>
              <a:t>Previously, the Ottoman Empire occupation required conversion to the Islamic religion</a:t>
            </a:r>
          </a:p>
          <a:p>
            <a:endParaRPr lang="pt-BR" sz="2000"/>
          </a:p>
          <a:p>
            <a:r>
              <a:rPr lang="en-US"/>
              <a:t>Despite the conversions and the resistance there have been always three or four main religious in Albania (Muslims, Catholics, Orthodox, Bektashi) and the different divisions of those.</a:t>
            </a:r>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533400" y="914400"/>
            <a:ext cx="8382000" cy="685800"/>
          </a:xfrm>
        </p:spPr>
        <p:txBody>
          <a:bodyPr>
            <a:noAutofit/>
          </a:bodyPr>
          <a:lstStyle/>
          <a:p>
            <a:pPr marL="838200" indent="-838200" algn="ctr" eaLnBrk="1" fontAlgn="auto" hangingPunct="1">
              <a:spcAft>
                <a:spcPts val="0"/>
              </a:spcAft>
              <a:defRPr/>
            </a:pPr>
            <a:r>
              <a:rPr lang="en-US" sz="3200" dirty="0" smtClean="0"/>
              <a:t>Religion of Albanians is </a:t>
            </a:r>
            <a:r>
              <a:rPr lang="en-US" sz="3200" dirty="0" err="1" smtClean="0"/>
              <a:t>Albanianism</a:t>
            </a:r>
            <a:r>
              <a:rPr lang="en-US" sz="3200" dirty="0" smtClean="0"/>
              <a:t>. (</a:t>
            </a:r>
            <a:r>
              <a:rPr lang="en-US" sz="3200" dirty="0" err="1" smtClean="0"/>
              <a:t>Pashko</a:t>
            </a:r>
            <a:r>
              <a:rPr lang="en-US" sz="3200" dirty="0" smtClean="0"/>
              <a:t> VASA)</a:t>
            </a:r>
            <a:endParaRPr lang="en-US" sz="3200" dirty="0" smtClean="0">
              <a:solidFill>
                <a:schemeClr val="accent1">
                  <a:tint val="88000"/>
                  <a:satMod val="150000"/>
                </a:schemeClr>
              </a:solidFill>
            </a:endParaRPr>
          </a:p>
        </p:txBody>
      </p:sp>
      <p:sp>
        <p:nvSpPr>
          <p:cNvPr id="9219" name="Rectangle 2"/>
          <p:cNvSpPr>
            <a:spLocks noChangeArrowheads="1"/>
          </p:cNvSpPr>
          <p:nvPr/>
        </p:nvSpPr>
        <p:spPr bwMode="auto">
          <a:xfrm>
            <a:off x="838200" y="1828800"/>
            <a:ext cx="7467600" cy="3051175"/>
          </a:xfrm>
          <a:prstGeom prst="rect">
            <a:avLst/>
          </a:prstGeom>
          <a:noFill/>
          <a:ln w="9525">
            <a:noFill/>
            <a:miter lim="800000"/>
            <a:headEnd/>
            <a:tailEnd/>
          </a:ln>
        </p:spPr>
        <p:txBody>
          <a:bodyPr>
            <a:spAutoFit/>
          </a:bodyPr>
          <a:lstStyle/>
          <a:p>
            <a:pPr>
              <a:buFont typeface="Arial" charset="0"/>
              <a:buChar char="•"/>
            </a:pPr>
            <a:r>
              <a:rPr lang="en-US" i="1"/>
              <a:t> </a:t>
            </a:r>
            <a:r>
              <a:rPr lang="en-US"/>
              <a:t>In 1912, after Albania proclaimed independence, the state declared that there was no official belief in Albania.</a:t>
            </a:r>
          </a:p>
          <a:p>
            <a:pPr>
              <a:buFont typeface="Arial" charset="0"/>
              <a:buChar char="•"/>
            </a:pPr>
            <a:endParaRPr lang="en-US"/>
          </a:p>
          <a:p>
            <a:pPr>
              <a:buFont typeface="Arial" charset="0"/>
              <a:buChar char="•"/>
            </a:pPr>
            <a:r>
              <a:rPr lang="en-US"/>
              <a:t>After World War I Government in place re-declared the independence of religious communities from the state authorities in Albania.</a:t>
            </a:r>
          </a:p>
          <a:p>
            <a:pPr>
              <a:buFont typeface="Arial" charset="0"/>
              <a:buChar char="•"/>
            </a:pPr>
            <a:endParaRPr lang="en-US"/>
          </a:p>
          <a:p>
            <a:pPr>
              <a:buFont typeface="Arial" charset="0"/>
              <a:buChar char="•"/>
            </a:pPr>
            <a:r>
              <a:rPr lang="en-US"/>
              <a:t>From 1920 – 1925, some progress in the free exercise of religion and religious freedom was made.</a:t>
            </a:r>
            <a:endParaRPr lang="pt-BR" sz="1200"/>
          </a:p>
          <a:p>
            <a:endParaRPr lang="en-US" sz="1400"/>
          </a:p>
          <a:p>
            <a:r>
              <a:rPr lang="en-US"/>
              <a:t/>
            </a:r>
            <a:br>
              <a:rPr lang="en-US"/>
            </a:br>
            <a:endParaRPr lang="en-US"/>
          </a:p>
        </p:txBody>
      </p:sp>
      <p:sp>
        <p:nvSpPr>
          <p:cNvPr id="8" name="Right Arrow 7"/>
          <p:cNvSpPr/>
          <p:nvPr/>
        </p:nvSpPr>
        <p:spPr>
          <a:xfrm>
            <a:off x="7162800" y="5334000"/>
            <a:ext cx="1219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83563" cy="304800"/>
          </a:xfrm>
        </p:spPr>
        <p:txBody>
          <a:bodyPr>
            <a:normAutofit fontScale="90000"/>
          </a:bodyPr>
          <a:lstStyle/>
          <a:p>
            <a:pPr eaLnBrk="1" fontAlgn="auto" hangingPunct="1">
              <a:spcAft>
                <a:spcPts val="0"/>
              </a:spcAft>
              <a:defRPr/>
            </a:pPr>
            <a:endParaRPr lang="en-US" dirty="0">
              <a:solidFill>
                <a:schemeClr val="accent1">
                  <a:tint val="88000"/>
                  <a:satMod val="150000"/>
                </a:schemeClr>
              </a:solidFill>
            </a:endParaRPr>
          </a:p>
        </p:txBody>
      </p:sp>
      <p:sp>
        <p:nvSpPr>
          <p:cNvPr id="10243" name="Rectangle 2"/>
          <p:cNvSpPr>
            <a:spLocks noChangeArrowheads="1"/>
          </p:cNvSpPr>
          <p:nvPr/>
        </p:nvSpPr>
        <p:spPr bwMode="auto">
          <a:xfrm>
            <a:off x="990600" y="762000"/>
            <a:ext cx="6781800" cy="2982913"/>
          </a:xfrm>
          <a:prstGeom prst="rect">
            <a:avLst/>
          </a:prstGeom>
          <a:noFill/>
          <a:ln w="9525">
            <a:noFill/>
            <a:miter lim="800000"/>
            <a:headEnd/>
            <a:tailEnd/>
          </a:ln>
        </p:spPr>
        <p:txBody>
          <a:bodyPr>
            <a:spAutoFit/>
          </a:bodyPr>
          <a:lstStyle/>
          <a:p>
            <a:r>
              <a:rPr lang="en-US" i="1"/>
              <a:t/>
            </a:r>
            <a:br>
              <a:rPr lang="en-US" i="1"/>
            </a:br>
            <a:r>
              <a:rPr lang="en-US"/>
              <a:t/>
            </a:r>
            <a:br>
              <a:rPr lang="en-US"/>
            </a:br>
            <a:endParaRPr lang="en-US"/>
          </a:p>
          <a:p>
            <a:r>
              <a:rPr lang="en-US" sz="1400"/>
              <a:t>Progress was shown in:</a:t>
            </a:r>
          </a:p>
          <a:p>
            <a:pPr lvl="2">
              <a:buFontTx/>
              <a:buChar char="-"/>
            </a:pPr>
            <a:r>
              <a:rPr lang="en-US" sz="1400"/>
              <a:t>Requiring the separation of the religious communities from the state</a:t>
            </a:r>
          </a:p>
          <a:p>
            <a:pPr lvl="2">
              <a:buFontTx/>
              <a:buChar char="-"/>
            </a:pPr>
            <a:endParaRPr lang="en-US" sz="1400"/>
          </a:p>
          <a:p>
            <a:pPr lvl="2">
              <a:buFontTx/>
              <a:buChar char="-"/>
            </a:pPr>
            <a:r>
              <a:rPr lang="en-US" sz="1400"/>
              <a:t>the free practice of religious belief (3 different beliefs) </a:t>
            </a:r>
          </a:p>
          <a:p>
            <a:pPr lvl="2">
              <a:buFontTx/>
              <a:buChar char="-"/>
            </a:pPr>
            <a:endParaRPr lang="en-US" sz="1400"/>
          </a:p>
          <a:p>
            <a:pPr lvl="2">
              <a:buFontTx/>
              <a:buChar char="-"/>
            </a:pPr>
            <a:r>
              <a:rPr lang="en-US" sz="1400"/>
              <a:t>the enactment of some laws to establish principles relating to the organization and supervision of the religious communities (</a:t>
            </a:r>
            <a:r>
              <a:rPr lang="en-US" sz="1200"/>
              <a:t>The aforementioned acts obliged religious communities to establish independent organizations;  Catholics in Albania remained dependent on the Vatican Church) </a:t>
            </a:r>
            <a:r>
              <a:rPr lang="en-US" sz="1400"/>
              <a:t/>
            </a:r>
            <a:br>
              <a:rPr lang="en-US" sz="1400"/>
            </a:br>
            <a:endParaRPr lang="en-US" sz="1400"/>
          </a:p>
        </p:txBody>
      </p:sp>
      <p:sp>
        <p:nvSpPr>
          <p:cNvPr id="4" name="Down Arrow 3"/>
          <p:cNvSpPr/>
          <p:nvPr/>
        </p:nvSpPr>
        <p:spPr>
          <a:xfrm>
            <a:off x="3505200" y="1143000"/>
            <a:ext cx="331788"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Arrow 7"/>
          <p:cNvSpPr/>
          <p:nvPr/>
        </p:nvSpPr>
        <p:spPr>
          <a:xfrm>
            <a:off x="7162800" y="5334000"/>
            <a:ext cx="1219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183563" cy="838200"/>
          </a:xfrm>
        </p:spPr>
        <p:txBody>
          <a:bodyPr/>
          <a:lstStyle/>
          <a:p>
            <a:pPr algn="ctr" eaLnBrk="1" hangingPunct="1">
              <a:defRPr/>
            </a:pPr>
            <a:r>
              <a:rPr lang="en-US" dirty="0" smtClean="0"/>
              <a:t> </a:t>
            </a:r>
            <a:endParaRPr lang="en-US" dirty="0"/>
          </a:p>
        </p:txBody>
      </p:sp>
      <p:sp>
        <p:nvSpPr>
          <p:cNvPr id="11267" name="Rectangle 2"/>
          <p:cNvSpPr>
            <a:spLocks noChangeArrowheads="1"/>
          </p:cNvSpPr>
          <p:nvPr/>
        </p:nvSpPr>
        <p:spPr bwMode="auto">
          <a:xfrm>
            <a:off x="990600" y="1720850"/>
            <a:ext cx="7086600" cy="2432050"/>
          </a:xfrm>
          <a:prstGeom prst="rect">
            <a:avLst/>
          </a:prstGeom>
          <a:noFill/>
          <a:ln w="9525">
            <a:noFill/>
            <a:miter lim="800000"/>
            <a:headEnd/>
            <a:tailEnd/>
          </a:ln>
        </p:spPr>
        <p:txBody>
          <a:bodyPr>
            <a:spAutoFit/>
          </a:bodyPr>
          <a:lstStyle/>
          <a:p>
            <a:pPr>
              <a:buFont typeface="Wingdings" pitchFamily="2" charset="2"/>
              <a:buChar char="§"/>
            </a:pPr>
            <a:r>
              <a:rPr lang="en-US"/>
              <a:t> King Ahmet Zog from 1925 – 1939.  </a:t>
            </a:r>
          </a:p>
          <a:p>
            <a:pPr>
              <a:buFont typeface="Wingdings" pitchFamily="2" charset="2"/>
              <a:buChar char="§"/>
            </a:pPr>
            <a:endParaRPr lang="en-US"/>
          </a:p>
          <a:p>
            <a:pPr lvl="2">
              <a:buFont typeface="Wingdings" pitchFamily="2" charset="2"/>
              <a:buChar char="§"/>
            </a:pPr>
            <a:r>
              <a:rPr lang="en-US" sz="1400"/>
              <a:t>He first tried to do a religious census of the population</a:t>
            </a:r>
          </a:p>
          <a:p>
            <a:pPr lvl="2">
              <a:buFont typeface="Wingdings" pitchFamily="2" charset="2"/>
              <a:buChar char="§"/>
            </a:pPr>
            <a:endParaRPr lang="en-US" sz="1400"/>
          </a:p>
          <a:p>
            <a:pPr lvl="2">
              <a:buFont typeface="Wingdings" pitchFamily="2" charset="2"/>
              <a:buChar char="§"/>
            </a:pPr>
            <a:r>
              <a:rPr lang="en-US" sz="1400"/>
              <a:t>forming a legal state basis which regulated the establishment and organization of religious communities in Albania</a:t>
            </a:r>
          </a:p>
          <a:p>
            <a:pPr lvl="4">
              <a:buFont typeface="Wingdings" pitchFamily="2" charset="2"/>
              <a:buChar char="§"/>
            </a:pPr>
            <a:endParaRPr lang="en-US" sz="1400"/>
          </a:p>
          <a:p>
            <a:pPr lvl="4">
              <a:buFont typeface="Wingdings" pitchFamily="2" charset="2"/>
              <a:buChar char="§"/>
            </a:pPr>
            <a:r>
              <a:rPr lang="en-US" sz="1400"/>
              <a:t>Law on Religious Communities in Albania 1929 Act</a:t>
            </a:r>
          </a:p>
          <a:p>
            <a:pPr>
              <a:buFontTx/>
              <a:buAutoNum type="arabicPeriod"/>
            </a:pPr>
            <a:endParaRPr lang="en-US"/>
          </a:p>
          <a:p>
            <a:pPr algn="r"/>
            <a:endParaRPr lang="en-US" sz="1400" i="1"/>
          </a:p>
        </p:txBody>
      </p:sp>
      <p:sp>
        <p:nvSpPr>
          <p:cNvPr id="4" name="Down Arrow 3"/>
          <p:cNvSpPr/>
          <p:nvPr/>
        </p:nvSpPr>
        <p:spPr>
          <a:xfrm>
            <a:off x="3505200" y="1143000"/>
            <a:ext cx="331788"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533400" y="533400"/>
            <a:ext cx="8153400" cy="914400"/>
          </a:xfrm>
        </p:spPr>
        <p:txBody>
          <a:bodyPr wrap="square" lIns="91440" tIns="45720" rIns="91440" bIns="45720" numCol="1" anchorCtr="0" compatLnSpc="1">
            <a:prstTxWarp prst="textNoShape">
              <a:avLst/>
            </a:prstTxWarp>
            <a:noAutofit/>
          </a:bodyPr>
          <a:lstStyle/>
          <a:p>
            <a:pPr marL="762000" indent="-762000" algn="ctr" eaLnBrk="1" hangingPunct="1">
              <a:defRPr/>
            </a:pPr>
            <a:r>
              <a:rPr lang="en-US" sz="2800" smtClean="0">
                <a:effectLst>
                  <a:outerShdw blurRad="38100" dist="38100" dir="2700000" algn="tl">
                    <a:srgbClr val="000000"/>
                  </a:outerShdw>
                </a:effectLst>
              </a:rPr>
              <a:t>Communist Regime</a:t>
            </a:r>
          </a:p>
        </p:txBody>
      </p:sp>
      <p:sp>
        <p:nvSpPr>
          <p:cNvPr id="12291" name="Rectangle 5"/>
          <p:cNvSpPr>
            <a:spLocks noChangeArrowheads="1"/>
          </p:cNvSpPr>
          <p:nvPr/>
        </p:nvSpPr>
        <p:spPr bwMode="auto">
          <a:xfrm>
            <a:off x="381000" y="3651250"/>
            <a:ext cx="8763000" cy="366713"/>
          </a:xfrm>
          <a:prstGeom prst="rect">
            <a:avLst/>
          </a:prstGeom>
          <a:noFill/>
          <a:ln w="9525">
            <a:noFill/>
            <a:miter lim="800000"/>
            <a:headEnd/>
            <a:tailEnd/>
          </a:ln>
        </p:spPr>
        <p:txBody>
          <a:bodyPr anchor="ctr">
            <a:spAutoFit/>
          </a:bodyPr>
          <a:lstStyle/>
          <a:p>
            <a:r>
              <a:rPr lang="en-US"/>
              <a:t>. </a:t>
            </a:r>
          </a:p>
        </p:txBody>
      </p:sp>
      <p:sp>
        <p:nvSpPr>
          <p:cNvPr id="12292" name="Rectangle 3"/>
          <p:cNvSpPr>
            <a:spLocks noChangeArrowheads="1"/>
          </p:cNvSpPr>
          <p:nvPr/>
        </p:nvSpPr>
        <p:spPr bwMode="auto">
          <a:xfrm>
            <a:off x="685800" y="1600200"/>
            <a:ext cx="7391400" cy="4429125"/>
          </a:xfrm>
          <a:prstGeom prst="rect">
            <a:avLst/>
          </a:prstGeom>
          <a:noFill/>
          <a:ln w="9525">
            <a:noFill/>
            <a:miter lim="800000"/>
            <a:headEnd/>
            <a:tailEnd/>
          </a:ln>
        </p:spPr>
        <p:txBody>
          <a:bodyPr>
            <a:spAutoFit/>
          </a:bodyPr>
          <a:lstStyle/>
          <a:p>
            <a:endParaRPr lang="en-US" sz="1600"/>
          </a:p>
          <a:p>
            <a:r>
              <a:rPr lang="en-US"/>
              <a:t>1946 Constitution</a:t>
            </a:r>
          </a:p>
          <a:p>
            <a:endParaRPr lang="en-US"/>
          </a:p>
          <a:p>
            <a:pPr lvl="1">
              <a:buFont typeface="Arial" charset="0"/>
              <a:buChar char="•"/>
            </a:pPr>
            <a:r>
              <a:rPr lang="en-US" sz="1600"/>
              <a:t>proclaimed the separation of the state from the religious communities</a:t>
            </a:r>
          </a:p>
          <a:p>
            <a:pPr lvl="1">
              <a:buFont typeface="Arial" charset="0"/>
              <a:buChar char="•"/>
            </a:pPr>
            <a:r>
              <a:rPr lang="en-US" sz="1600"/>
              <a:t>allowed them to self-regulate their internal affairs.  </a:t>
            </a:r>
          </a:p>
          <a:p>
            <a:pPr lvl="1">
              <a:buFont typeface="Arial" charset="0"/>
              <a:buChar char="•"/>
            </a:pPr>
            <a:r>
              <a:rPr lang="en-US" sz="1600"/>
              <a:t>the state was allowed by law to give financial assistance to the religious communities</a:t>
            </a:r>
            <a:endParaRPr lang="en-US"/>
          </a:p>
          <a:p>
            <a:endParaRPr lang="en-US"/>
          </a:p>
          <a:p>
            <a:r>
              <a:rPr lang="en-US"/>
              <a:t>1976 Constitution of the Socialist People’s Republic of Albania</a:t>
            </a:r>
          </a:p>
          <a:p>
            <a:endParaRPr lang="en-US" u="sng"/>
          </a:p>
          <a:p>
            <a:pPr lvl="1">
              <a:buFont typeface="Arial" charset="0"/>
              <a:buChar char="•"/>
            </a:pPr>
            <a:r>
              <a:rPr lang="en-US" sz="1600"/>
              <a:t>affirmed the state’s 1967 policy against religious belief  </a:t>
            </a:r>
          </a:p>
          <a:p>
            <a:pPr lvl="1">
              <a:buFont typeface="Arial" charset="0"/>
              <a:buChar char="•"/>
            </a:pPr>
            <a:r>
              <a:rPr lang="en-US" sz="1600"/>
              <a:t>by that time, many cult objects were destroyed</a:t>
            </a:r>
          </a:p>
          <a:p>
            <a:pPr lvl="1">
              <a:buFont typeface="Arial" charset="0"/>
              <a:buChar char="•"/>
            </a:pPr>
            <a:r>
              <a:rPr lang="en-US" sz="1600"/>
              <a:t>practice of religion was prohibited</a:t>
            </a:r>
            <a:endParaRPr lang="pt-BR" sz="1600" b="1"/>
          </a:p>
          <a:p>
            <a:endParaRPr lang="en-US"/>
          </a:p>
          <a:p>
            <a:pPr lvl="1">
              <a:buFont typeface="Arial" charset="0"/>
              <a:buChar char="•"/>
            </a:pPr>
            <a:endParaRPr lang="en-US" sz="1600"/>
          </a:p>
          <a:p>
            <a:endParaRPr lang="en-US" sz="1600"/>
          </a:p>
          <a:p>
            <a:endParaRPr lang="en-US" sz="16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228600" y="457200"/>
            <a:ext cx="8458200" cy="838200"/>
          </a:xfrm>
        </p:spPr>
        <p:txBody>
          <a:bodyPr/>
          <a:lstStyle/>
          <a:p>
            <a:pPr algn="ctr" eaLnBrk="1" fontAlgn="auto" hangingPunct="1">
              <a:spcAft>
                <a:spcPts val="0"/>
              </a:spcAft>
              <a:defRPr/>
            </a:pPr>
            <a:r>
              <a:rPr lang="en-US" sz="3200" dirty="0" smtClean="0">
                <a:solidFill>
                  <a:schemeClr val="accent1">
                    <a:tint val="88000"/>
                    <a:satMod val="150000"/>
                  </a:schemeClr>
                </a:solidFill>
              </a:rPr>
              <a:t>Democracy</a:t>
            </a:r>
          </a:p>
        </p:txBody>
      </p:sp>
      <p:sp>
        <p:nvSpPr>
          <p:cNvPr id="13315" name="Rectangle 2"/>
          <p:cNvSpPr>
            <a:spLocks noChangeArrowheads="1"/>
          </p:cNvSpPr>
          <p:nvPr/>
        </p:nvSpPr>
        <p:spPr bwMode="auto">
          <a:xfrm>
            <a:off x="762000" y="2057400"/>
            <a:ext cx="7620000" cy="2862263"/>
          </a:xfrm>
          <a:prstGeom prst="rect">
            <a:avLst/>
          </a:prstGeom>
          <a:noFill/>
          <a:ln w="9525">
            <a:noFill/>
            <a:miter lim="800000"/>
            <a:headEnd/>
            <a:tailEnd/>
          </a:ln>
        </p:spPr>
        <p:txBody>
          <a:bodyPr>
            <a:spAutoFit/>
          </a:bodyPr>
          <a:lstStyle/>
          <a:p>
            <a:r>
              <a:rPr lang="en-US"/>
              <a:t>Constitutional principles (as reflected in a law of April 29, 1992), reaffirmed the recognition of religious liberty, and provided:</a:t>
            </a:r>
          </a:p>
          <a:p>
            <a:endParaRPr lang="en-US"/>
          </a:p>
          <a:p>
            <a:r>
              <a:rPr lang="en-US"/>
              <a:t>Article 7 – the Secular State:</a:t>
            </a:r>
          </a:p>
          <a:p>
            <a:pPr>
              <a:buFontTx/>
              <a:buChar char="-"/>
            </a:pPr>
            <a:endParaRPr lang="en-US"/>
          </a:p>
          <a:p>
            <a:pPr>
              <a:buFontTx/>
              <a:buAutoNum type="arabicParenBoth"/>
            </a:pPr>
            <a:r>
              <a:rPr lang="en-US"/>
              <a:t>The Republic of Albania is a secular state; and that </a:t>
            </a:r>
          </a:p>
          <a:p>
            <a:pPr>
              <a:buFontTx/>
              <a:buAutoNum type="arabicParenBoth"/>
            </a:pPr>
            <a:endParaRPr lang="en-US"/>
          </a:p>
          <a:p>
            <a:pPr>
              <a:buFontTx/>
              <a:buAutoNum type="arabicParenBoth"/>
            </a:pPr>
            <a:r>
              <a:rPr lang="en-US"/>
              <a:t>The state observes the freedom of religious belief and creates conditions to exercise it.</a:t>
            </a:r>
            <a:endParaRPr lang="pt-BR" b="1"/>
          </a:p>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1219200" y="533400"/>
            <a:ext cx="6705600" cy="762000"/>
          </a:xfrm>
        </p:spPr>
        <p:txBody>
          <a:bodyPr wrap="square" lIns="91440" tIns="45720" rIns="91440" bIns="45720" numCol="1" anchorCtr="0" compatLnSpc="1">
            <a:prstTxWarp prst="textNoShape">
              <a:avLst/>
            </a:prstTxWarp>
            <a:normAutofit fontScale="90000"/>
          </a:bodyPr>
          <a:lstStyle/>
          <a:p>
            <a:pPr algn="ctr" eaLnBrk="1" hangingPunct="1">
              <a:defRPr/>
            </a:pPr>
            <a:r>
              <a:rPr lang="en-US" sz="2200" i="1" smtClean="0">
                <a:effectLst>
                  <a:outerShdw blurRad="38100" dist="38100" dir="2700000" algn="tl">
                    <a:srgbClr val="000000"/>
                  </a:outerShdw>
                </a:effectLst>
              </a:rPr>
              <a:t/>
            </a:r>
            <a:br>
              <a:rPr lang="en-US" sz="2200" i="1" smtClean="0">
                <a:effectLst>
                  <a:outerShdw blurRad="38100" dist="38100" dir="2700000" algn="tl">
                    <a:srgbClr val="000000"/>
                  </a:outerShdw>
                </a:effectLst>
              </a:rPr>
            </a:br>
            <a:r>
              <a:rPr lang="en-US" sz="3200" i="1" smtClean="0">
                <a:effectLst>
                  <a:outerShdw blurRad="38100" dist="38100" dir="2700000" algn="tl">
                    <a:srgbClr val="000000"/>
                  </a:outerShdw>
                </a:effectLst>
              </a:rPr>
              <a:t>Legal Basis</a:t>
            </a:r>
          </a:p>
        </p:txBody>
      </p:sp>
      <p:sp>
        <p:nvSpPr>
          <p:cNvPr id="14339" name="Rectangle 5"/>
          <p:cNvSpPr>
            <a:spLocks noChangeArrowheads="1"/>
          </p:cNvSpPr>
          <p:nvPr/>
        </p:nvSpPr>
        <p:spPr bwMode="auto">
          <a:xfrm rot="232181" flipV="1">
            <a:off x="904875" y="5588000"/>
            <a:ext cx="7383463" cy="366713"/>
          </a:xfrm>
          <a:prstGeom prst="rect">
            <a:avLst/>
          </a:prstGeom>
          <a:noFill/>
          <a:ln w="9525">
            <a:noFill/>
            <a:miter lim="800000"/>
            <a:headEnd/>
            <a:tailEnd/>
          </a:ln>
        </p:spPr>
        <p:txBody>
          <a:bodyPr rot="10800000" anchor="ctr">
            <a:spAutoFit/>
          </a:bodyPr>
          <a:lstStyle/>
          <a:p>
            <a:pPr algn="ctr"/>
            <a:endParaRPr lang="sq-AL"/>
          </a:p>
        </p:txBody>
      </p:sp>
      <p:sp>
        <p:nvSpPr>
          <p:cNvPr id="14340" name="Rectangle 6"/>
          <p:cNvSpPr>
            <a:spLocks noChangeArrowheads="1"/>
          </p:cNvSpPr>
          <p:nvPr/>
        </p:nvSpPr>
        <p:spPr bwMode="auto">
          <a:xfrm>
            <a:off x="4572000" y="5715000"/>
            <a:ext cx="1339850" cy="366713"/>
          </a:xfrm>
          <a:prstGeom prst="rect">
            <a:avLst/>
          </a:prstGeom>
          <a:noFill/>
          <a:ln w="9525">
            <a:noFill/>
            <a:miter lim="800000"/>
            <a:headEnd/>
            <a:tailEnd/>
          </a:ln>
        </p:spPr>
        <p:txBody>
          <a:bodyPr anchor="ctr">
            <a:spAutoFit/>
          </a:bodyPr>
          <a:lstStyle/>
          <a:p>
            <a:pPr algn="ctr"/>
            <a:endParaRPr lang="sq-AL"/>
          </a:p>
        </p:txBody>
      </p:sp>
      <p:sp>
        <p:nvSpPr>
          <p:cNvPr id="14341" name="Rectangle 4"/>
          <p:cNvSpPr>
            <a:spLocks noChangeArrowheads="1"/>
          </p:cNvSpPr>
          <p:nvPr/>
        </p:nvSpPr>
        <p:spPr bwMode="auto">
          <a:xfrm>
            <a:off x="1143000" y="1447800"/>
            <a:ext cx="6477000" cy="3387725"/>
          </a:xfrm>
          <a:prstGeom prst="rect">
            <a:avLst/>
          </a:prstGeom>
          <a:noFill/>
          <a:ln w="9525">
            <a:noFill/>
            <a:miter lim="800000"/>
            <a:headEnd/>
            <a:tailEnd/>
          </a:ln>
        </p:spPr>
        <p:txBody>
          <a:bodyPr>
            <a:spAutoFit/>
          </a:bodyPr>
          <a:lstStyle/>
          <a:p>
            <a:endParaRPr lang="en-US"/>
          </a:p>
          <a:p>
            <a:endParaRPr lang="en-US"/>
          </a:p>
          <a:p>
            <a:endParaRPr lang="en-US"/>
          </a:p>
          <a:p>
            <a:r>
              <a:rPr lang="en-US"/>
              <a:t>Albanian constitution approved in 1998:</a:t>
            </a:r>
          </a:p>
          <a:p>
            <a:pPr lvl="2"/>
            <a:endParaRPr lang="en-US"/>
          </a:p>
          <a:p>
            <a:pPr lvl="2"/>
            <a:r>
              <a:rPr lang="en-US"/>
              <a:t>The freedom of religion is protected by means of constitutional provisions in articles, 3, 9, 10, 18, 24 and 167.</a:t>
            </a:r>
            <a:endParaRPr lang="pt-BR" b="1"/>
          </a:p>
          <a:p>
            <a:endParaRPr lang="en-US" u="sng"/>
          </a:p>
          <a:p>
            <a:r>
              <a:rPr lang="en-US"/>
              <a:t/>
            </a:r>
            <a:br>
              <a:rPr lang="en-US"/>
            </a:br>
            <a:r>
              <a:rPr lang="en-US"/>
              <a:t/>
            </a:r>
            <a:br>
              <a:rPr lang="en-US"/>
            </a:br>
            <a:endParaRPr lang="en-US"/>
          </a:p>
        </p:txBody>
      </p:sp>
      <p:sp>
        <p:nvSpPr>
          <p:cNvPr id="7" name="Right Arrow 7"/>
          <p:cNvSpPr/>
          <p:nvPr/>
        </p:nvSpPr>
        <p:spPr>
          <a:xfrm>
            <a:off x="7162800" y="5334000"/>
            <a:ext cx="1219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1571</Words>
  <Application>Microsoft Office PowerPoint</Application>
  <PresentationFormat>On-screen Show (4:3)</PresentationFormat>
  <Paragraphs>169</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Verdana</vt:lpstr>
      <vt:lpstr>Wingdings 2</vt:lpstr>
      <vt:lpstr>Calibri</vt:lpstr>
      <vt:lpstr>Wingdings</vt:lpstr>
      <vt:lpstr>Aspect</vt:lpstr>
      <vt:lpstr>International Law &amp; Religion 16th Annual Symposium</vt:lpstr>
      <vt:lpstr>  Religion in Albania</vt:lpstr>
      <vt:lpstr>Some history</vt:lpstr>
      <vt:lpstr>Religion of Albanians is Albanianism. (Pashko VASA)</vt:lpstr>
      <vt:lpstr>Slide 5</vt:lpstr>
      <vt:lpstr> </vt:lpstr>
      <vt:lpstr>Communist Regime</vt:lpstr>
      <vt:lpstr>Democracy</vt:lpstr>
      <vt:lpstr> Legal Basis</vt:lpstr>
      <vt:lpstr>Slide 10</vt:lpstr>
      <vt:lpstr>Article 10</vt:lpstr>
      <vt:lpstr>Slide 12</vt:lpstr>
      <vt:lpstr>Issues</vt:lpstr>
      <vt:lpstr>The legal establishment of religious communities</vt:lpstr>
      <vt:lpstr>Slide 15</vt:lpstr>
      <vt:lpstr>Slide 16</vt:lpstr>
      <vt:lpstr>Purpose of court registration</vt:lpstr>
      <vt:lpstr>New Developments</vt:lpstr>
      <vt:lpstr>Relations Between the Albanian State and Religions</vt:lpstr>
      <vt:lpstr>New Developments</vt:lpstr>
      <vt:lpstr>Conclusions</vt:lpstr>
      <vt:lpstr>Slide 22</vt:lpstr>
      <vt:lpstr>Time for questions…comments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Law &amp; Religion 16th Annual Symposium</dc:title>
  <dc:creator/>
  <cp:lastModifiedBy>Your User Name</cp:lastModifiedBy>
  <cp:revision>1</cp:revision>
  <dcterms:created xsi:type="dcterms:W3CDTF">2009-10-19T20:49:05Z</dcterms:created>
  <dcterms:modified xsi:type="dcterms:W3CDTF">2009-10-19T22:13:24Z</dcterms:modified>
</cp:coreProperties>
</file>